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50"/>
  </p:notesMasterIdLst>
  <p:handoutMasterIdLst>
    <p:handoutMasterId r:id="rId51"/>
  </p:handoutMasterIdLst>
  <p:sldIdLst>
    <p:sldId id="365" r:id="rId2"/>
    <p:sldId id="306" r:id="rId3"/>
    <p:sldId id="314" r:id="rId4"/>
    <p:sldId id="319" r:id="rId5"/>
    <p:sldId id="320" r:id="rId6"/>
    <p:sldId id="348" r:id="rId7"/>
    <p:sldId id="356" r:id="rId8"/>
    <p:sldId id="321" r:id="rId9"/>
    <p:sldId id="322" r:id="rId10"/>
    <p:sldId id="323" r:id="rId11"/>
    <p:sldId id="324" r:id="rId12"/>
    <p:sldId id="349" r:id="rId13"/>
    <p:sldId id="361" r:id="rId14"/>
    <p:sldId id="350" r:id="rId15"/>
    <p:sldId id="351" r:id="rId16"/>
    <p:sldId id="326" r:id="rId17"/>
    <p:sldId id="362" r:id="rId18"/>
    <p:sldId id="327" r:id="rId19"/>
    <p:sldId id="359" r:id="rId20"/>
    <p:sldId id="328" r:id="rId21"/>
    <p:sldId id="358" r:id="rId22"/>
    <p:sldId id="329" r:id="rId23"/>
    <p:sldId id="357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9" r:id="rId33"/>
    <p:sldId id="340" r:id="rId34"/>
    <p:sldId id="355" r:id="rId35"/>
    <p:sldId id="341" r:id="rId36"/>
    <p:sldId id="342" r:id="rId37"/>
    <p:sldId id="343" r:id="rId38"/>
    <p:sldId id="360" r:id="rId39"/>
    <p:sldId id="344" r:id="rId40"/>
    <p:sldId id="354" r:id="rId41"/>
    <p:sldId id="352" r:id="rId42"/>
    <p:sldId id="363" r:id="rId43"/>
    <p:sldId id="345" r:id="rId44"/>
    <p:sldId id="364" r:id="rId45"/>
    <p:sldId id="346" r:id="rId46"/>
    <p:sldId id="347" r:id="rId47"/>
    <p:sldId id="338" r:id="rId48"/>
    <p:sldId id="305" r:id="rId49"/>
  </p:sldIdLst>
  <p:sldSz cx="9144000" cy="5143500" type="screen16x9"/>
  <p:notesSz cx="6858000" cy="9144000"/>
  <p:defaultTextStyle>
    <a:defPPr>
      <a:defRPr lang="en-US"/>
    </a:defPPr>
    <a:lvl1pPr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56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28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00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72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" userDrawn="1">
          <p15:clr>
            <a:srgbClr val="A4A3A4"/>
          </p15:clr>
        </p15:guide>
        <p15:guide id="4" pos="5534" userDrawn="1">
          <p15:clr>
            <a:srgbClr val="A4A3A4"/>
          </p15:clr>
        </p15:guide>
        <p15:guide id="5" orient="horz" pos="2867" userDrawn="1">
          <p15:clr>
            <a:srgbClr val="A4A3A4"/>
          </p15:clr>
        </p15:guide>
        <p15:guide id="7" pos="226" userDrawn="1">
          <p15:clr>
            <a:srgbClr val="A4A3A4"/>
          </p15:clr>
        </p15:guide>
        <p15:guide id="8" userDrawn="1">
          <p15:clr>
            <a:srgbClr val="000000"/>
          </p15:clr>
        </p15:guide>
        <p15:guide id="9" orient="horz" userDrawn="1">
          <p15:clr>
            <a:srgbClr val="000000"/>
          </p15:clr>
        </p15:guide>
        <p15:guide id="10" orient="horz" pos="3240" userDrawn="1">
          <p15:clr>
            <a:srgbClr val="000000"/>
          </p15:clr>
        </p15:guide>
        <p15:guide id="11" pos="5760" userDrawn="1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02B0"/>
    <a:srgbClr val="219D93"/>
    <a:srgbClr val="C6D9F1"/>
    <a:srgbClr val="DBEEF4"/>
    <a:srgbClr val="4FAFA8"/>
    <a:srgbClr val="157D64"/>
    <a:srgbClr val="213F5E"/>
    <a:srgbClr val="EBECED"/>
    <a:srgbClr val="F6F7F8"/>
    <a:srgbClr val="4BB7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1" autoAdjust="0"/>
    <p:restoredTop sz="93559" autoAdjust="0"/>
  </p:normalViewPr>
  <p:slideViewPr>
    <p:cSldViewPr snapToGrid="0" snapToObjects="1">
      <p:cViewPr varScale="1">
        <p:scale>
          <a:sx n="153" d="100"/>
          <a:sy n="153" d="100"/>
        </p:scale>
        <p:origin x="162" y="1494"/>
      </p:cViewPr>
      <p:guideLst>
        <p:guide orient="horz" pos="259"/>
        <p:guide pos="5534"/>
        <p:guide orient="horz" pos="2867"/>
        <p:guide pos="226"/>
        <p:guide/>
        <p:guide orient="horz"/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8" d="100"/>
          <a:sy n="58" d="100"/>
        </p:scale>
        <p:origin x="280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EC703A-45DD-4E32-8969-E371DF6B5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1938F39-B707-40F8-A1EF-BEA5C1BB490C}">
      <dgm:prSet phldrT="[Texto]" custT="1"/>
      <dgm:spPr>
        <a:solidFill>
          <a:schemeClr val="bg1">
            <a:lumMod val="95000"/>
          </a:schemeClr>
        </a:solidFill>
        <a:ln w="3175"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pt-BR" sz="1400" dirty="0">
              <a:solidFill>
                <a:schemeClr val="tx1">
                  <a:lumMod val="65000"/>
                  <a:lumOff val="35000"/>
                </a:schemeClr>
              </a:solidFill>
            </a:rPr>
            <a:t>Infraestrutura de TI e desafios de gestão;</a:t>
          </a:r>
        </a:p>
      </dgm:t>
    </dgm:pt>
    <dgm:pt modelId="{9650D5A9-D641-4C8A-A38D-6F41A6D10977}" type="parTrans" cxnId="{C5C2D972-A164-497A-BC23-D9E57CB843C9}">
      <dgm:prSet/>
      <dgm:spPr/>
      <dgm:t>
        <a:bodyPr/>
        <a:lstStyle/>
        <a:p>
          <a:endParaRPr lang="pt-BR" sz="140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97F9D200-0971-4830-986E-E7B45CD08CF8}" type="sibTrans" cxnId="{C5C2D972-A164-497A-BC23-D9E57CB843C9}">
      <dgm:prSet/>
      <dgm:spPr/>
      <dgm:t>
        <a:bodyPr/>
        <a:lstStyle/>
        <a:p>
          <a:endParaRPr lang="pt-BR" sz="140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A4D76EF0-5E4B-4465-9606-E141A70CC506}">
      <dgm:prSet custT="1"/>
      <dgm:spPr>
        <a:solidFill>
          <a:schemeClr val="bg1">
            <a:lumMod val="95000"/>
          </a:schemeClr>
        </a:solidFill>
        <a:ln w="3175"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pt-BR" sz="1400" dirty="0">
              <a:solidFill>
                <a:schemeClr val="tx1">
                  <a:lumMod val="65000"/>
                  <a:lumOff val="35000"/>
                </a:schemeClr>
              </a:solidFill>
            </a:rPr>
            <a:t>Importância dos processos de TI;</a:t>
          </a:r>
          <a:endParaRPr lang="pt-BR" altLang="pt-BR" sz="14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D6F79FFE-8B47-407F-B339-04EE6A1CDBEC}" type="parTrans" cxnId="{B4B15CF0-DF57-42A4-8F1B-B9FD16160A78}">
      <dgm:prSet/>
      <dgm:spPr/>
      <dgm:t>
        <a:bodyPr/>
        <a:lstStyle/>
        <a:p>
          <a:endParaRPr lang="pt-BR" sz="140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C05C91E0-2207-4EF0-A77D-A5E46F99E9B4}" type="sibTrans" cxnId="{B4B15CF0-DF57-42A4-8F1B-B9FD16160A78}">
      <dgm:prSet/>
      <dgm:spPr/>
      <dgm:t>
        <a:bodyPr/>
        <a:lstStyle/>
        <a:p>
          <a:endParaRPr lang="pt-BR" sz="140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12747266-C4A0-4AC7-880A-DCB002656378}">
      <dgm:prSet custT="1"/>
      <dgm:spPr>
        <a:solidFill>
          <a:schemeClr val="bg1">
            <a:lumMod val="95000"/>
          </a:schemeClr>
        </a:solidFill>
        <a:ln w="3175"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pt-BR" sz="1400" dirty="0">
              <a:solidFill>
                <a:schemeClr val="tx1">
                  <a:lumMod val="65000"/>
                  <a:lumOff val="35000"/>
                </a:schemeClr>
              </a:solidFill>
            </a:rPr>
            <a:t>Importância da Segurança da Informação;</a:t>
          </a:r>
          <a:endParaRPr lang="pt-BR" altLang="pt-BR" sz="14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EE9495B2-84E2-4751-A27F-9D7A177B7196}" type="parTrans" cxnId="{B7208148-34FE-40F7-B495-E5A63D50FB70}">
      <dgm:prSet/>
      <dgm:spPr/>
      <dgm:t>
        <a:bodyPr/>
        <a:lstStyle/>
        <a:p>
          <a:endParaRPr lang="pt-BR" sz="140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EAE4F3AE-E84B-46D4-A0AF-B3CF1B4BE73C}" type="sibTrans" cxnId="{B7208148-34FE-40F7-B495-E5A63D50FB70}">
      <dgm:prSet/>
      <dgm:spPr/>
      <dgm:t>
        <a:bodyPr/>
        <a:lstStyle/>
        <a:p>
          <a:endParaRPr lang="pt-BR" sz="140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D583D201-ED77-460F-950E-F49E44D80281}">
      <dgm:prSet custT="1"/>
      <dgm:spPr>
        <a:solidFill>
          <a:schemeClr val="bg1">
            <a:lumMod val="95000"/>
          </a:schemeClr>
        </a:solidFill>
        <a:ln w="3175"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pt-BR" sz="1400" dirty="0">
              <a:solidFill>
                <a:schemeClr val="tx1">
                  <a:lumMod val="65000"/>
                  <a:lumOff val="35000"/>
                </a:schemeClr>
              </a:solidFill>
            </a:rPr>
            <a:t>Importância do Acordo de Nível de Serviço. </a:t>
          </a:r>
          <a:endParaRPr lang="pt-BR" altLang="pt-BR" sz="14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0B37F4BC-E356-405C-AC31-CDA43D6A4777}" type="parTrans" cxnId="{C1CA9573-28F6-42D1-82E0-6BAEC0AE6424}">
      <dgm:prSet/>
      <dgm:spPr/>
      <dgm:t>
        <a:bodyPr/>
        <a:lstStyle/>
        <a:p>
          <a:endParaRPr lang="pt-BR" sz="140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7ED651E3-6A1F-4774-B883-D779B886F100}" type="sibTrans" cxnId="{C1CA9573-28F6-42D1-82E0-6BAEC0AE6424}">
      <dgm:prSet/>
      <dgm:spPr/>
      <dgm:t>
        <a:bodyPr/>
        <a:lstStyle/>
        <a:p>
          <a:endParaRPr lang="pt-BR" sz="140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26ACA677-B687-4104-BA10-A16CA72876CE}" type="pres">
      <dgm:prSet presAssocID="{68EC703A-45DD-4E32-8969-E371DF6B530E}" presName="linear" presStyleCnt="0">
        <dgm:presLayoutVars>
          <dgm:animLvl val="lvl"/>
          <dgm:resizeHandles val="exact"/>
        </dgm:presLayoutVars>
      </dgm:prSet>
      <dgm:spPr/>
    </dgm:pt>
    <dgm:pt modelId="{95CBA580-B471-4069-AD9E-7A5C629A3488}" type="pres">
      <dgm:prSet presAssocID="{41938F39-B707-40F8-A1EF-BEA5C1BB490C}" presName="parentText" presStyleLbl="node1" presStyleIdx="0" presStyleCnt="4" custScaleY="62093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6F8CF442-7A6D-4EE5-BE6D-F53FA4F81BAB}" type="pres">
      <dgm:prSet presAssocID="{97F9D200-0971-4830-986E-E7B45CD08CF8}" presName="spacer" presStyleCnt="0"/>
      <dgm:spPr/>
    </dgm:pt>
    <dgm:pt modelId="{8AB01E03-0B19-4E2E-B88F-0FDDF6E47F6F}" type="pres">
      <dgm:prSet presAssocID="{A4D76EF0-5E4B-4465-9606-E141A70CC506}" presName="parentText" presStyleLbl="node1" presStyleIdx="1" presStyleCnt="4" custScaleY="62093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59998E59-3B71-47C4-BF44-A40E17B1D197}" type="pres">
      <dgm:prSet presAssocID="{C05C91E0-2207-4EF0-A77D-A5E46F99E9B4}" presName="spacer" presStyleCnt="0"/>
      <dgm:spPr/>
    </dgm:pt>
    <dgm:pt modelId="{B7901BB5-81E3-497D-9727-257C953A913A}" type="pres">
      <dgm:prSet presAssocID="{12747266-C4A0-4AC7-880A-DCB002656378}" presName="parentText" presStyleLbl="node1" presStyleIdx="2" presStyleCnt="4" custScaleY="62093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0D97D175-91BD-407F-AAF5-251E601384FF}" type="pres">
      <dgm:prSet presAssocID="{EAE4F3AE-E84B-46D4-A0AF-B3CF1B4BE73C}" presName="spacer" presStyleCnt="0"/>
      <dgm:spPr/>
    </dgm:pt>
    <dgm:pt modelId="{E029FC7F-B049-4371-9683-BDAD320ED1EA}" type="pres">
      <dgm:prSet presAssocID="{D583D201-ED77-460F-950E-F49E44D80281}" presName="parentText" presStyleLbl="node1" presStyleIdx="3" presStyleCnt="4" custScaleY="62093">
        <dgm:presLayoutVars>
          <dgm:chMax val="0"/>
          <dgm:bulletEnabled val="1"/>
        </dgm:presLayoutVars>
      </dgm:prSet>
      <dgm:spPr>
        <a:prstGeom prst="rect">
          <a:avLst/>
        </a:prstGeom>
      </dgm:spPr>
    </dgm:pt>
  </dgm:ptLst>
  <dgm:cxnLst>
    <dgm:cxn modelId="{B7208148-34FE-40F7-B495-E5A63D50FB70}" srcId="{68EC703A-45DD-4E32-8969-E371DF6B530E}" destId="{12747266-C4A0-4AC7-880A-DCB002656378}" srcOrd="2" destOrd="0" parTransId="{EE9495B2-84E2-4751-A27F-9D7A177B7196}" sibTransId="{EAE4F3AE-E84B-46D4-A0AF-B3CF1B4BE73C}"/>
    <dgm:cxn modelId="{6BE95469-DB26-421C-AAD8-7E4D006A71D4}" type="presOf" srcId="{12747266-C4A0-4AC7-880A-DCB002656378}" destId="{B7901BB5-81E3-497D-9727-257C953A913A}" srcOrd="0" destOrd="0" presId="urn:microsoft.com/office/officeart/2005/8/layout/vList2"/>
    <dgm:cxn modelId="{C5C2D972-A164-497A-BC23-D9E57CB843C9}" srcId="{68EC703A-45DD-4E32-8969-E371DF6B530E}" destId="{41938F39-B707-40F8-A1EF-BEA5C1BB490C}" srcOrd="0" destOrd="0" parTransId="{9650D5A9-D641-4C8A-A38D-6F41A6D10977}" sibTransId="{97F9D200-0971-4830-986E-E7B45CD08CF8}"/>
    <dgm:cxn modelId="{C1CA9573-28F6-42D1-82E0-6BAEC0AE6424}" srcId="{68EC703A-45DD-4E32-8969-E371DF6B530E}" destId="{D583D201-ED77-460F-950E-F49E44D80281}" srcOrd="3" destOrd="0" parTransId="{0B37F4BC-E356-405C-AC31-CDA43D6A4777}" sibTransId="{7ED651E3-6A1F-4774-B883-D779B886F100}"/>
    <dgm:cxn modelId="{D5AE2587-4DEF-4FCA-982E-B686DF529EAA}" type="presOf" srcId="{A4D76EF0-5E4B-4465-9606-E141A70CC506}" destId="{8AB01E03-0B19-4E2E-B88F-0FDDF6E47F6F}" srcOrd="0" destOrd="0" presId="urn:microsoft.com/office/officeart/2005/8/layout/vList2"/>
    <dgm:cxn modelId="{634F27B6-F874-40EF-9D73-A93C835B0F8D}" type="presOf" srcId="{68EC703A-45DD-4E32-8969-E371DF6B530E}" destId="{26ACA677-B687-4104-BA10-A16CA72876CE}" srcOrd="0" destOrd="0" presId="urn:microsoft.com/office/officeart/2005/8/layout/vList2"/>
    <dgm:cxn modelId="{B58ECCCC-6D26-4545-B538-2BDA2D3DCE20}" type="presOf" srcId="{D583D201-ED77-460F-950E-F49E44D80281}" destId="{E029FC7F-B049-4371-9683-BDAD320ED1EA}" srcOrd="0" destOrd="0" presId="urn:microsoft.com/office/officeart/2005/8/layout/vList2"/>
    <dgm:cxn modelId="{84F130E9-6D90-47A8-9174-E912B45FD663}" type="presOf" srcId="{41938F39-B707-40F8-A1EF-BEA5C1BB490C}" destId="{95CBA580-B471-4069-AD9E-7A5C629A3488}" srcOrd="0" destOrd="0" presId="urn:microsoft.com/office/officeart/2005/8/layout/vList2"/>
    <dgm:cxn modelId="{B4B15CF0-DF57-42A4-8F1B-B9FD16160A78}" srcId="{68EC703A-45DD-4E32-8969-E371DF6B530E}" destId="{A4D76EF0-5E4B-4465-9606-E141A70CC506}" srcOrd="1" destOrd="0" parTransId="{D6F79FFE-8B47-407F-B339-04EE6A1CDBEC}" sibTransId="{C05C91E0-2207-4EF0-A77D-A5E46F99E9B4}"/>
    <dgm:cxn modelId="{EFA8EAD9-A7B4-46CA-807E-7F5BBE355756}" type="presParOf" srcId="{26ACA677-B687-4104-BA10-A16CA72876CE}" destId="{95CBA580-B471-4069-AD9E-7A5C629A3488}" srcOrd="0" destOrd="0" presId="urn:microsoft.com/office/officeart/2005/8/layout/vList2"/>
    <dgm:cxn modelId="{98D27396-ABB7-4442-A12C-D373A22B827D}" type="presParOf" srcId="{26ACA677-B687-4104-BA10-A16CA72876CE}" destId="{6F8CF442-7A6D-4EE5-BE6D-F53FA4F81BAB}" srcOrd="1" destOrd="0" presId="urn:microsoft.com/office/officeart/2005/8/layout/vList2"/>
    <dgm:cxn modelId="{B332620C-4282-4121-A281-7090BEB67039}" type="presParOf" srcId="{26ACA677-B687-4104-BA10-A16CA72876CE}" destId="{8AB01E03-0B19-4E2E-B88F-0FDDF6E47F6F}" srcOrd="2" destOrd="0" presId="urn:microsoft.com/office/officeart/2005/8/layout/vList2"/>
    <dgm:cxn modelId="{8B8767DB-C3DB-4DA0-B5A6-13BA9C24897C}" type="presParOf" srcId="{26ACA677-B687-4104-BA10-A16CA72876CE}" destId="{59998E59-3B71-47C4-BF44-A40E17B1D197}" srcOrd="3" destOrd="0" presId="urn:microsoft.com/office/officeart/2005/8/layout/vList2"/>
    <dgm:cxn modelId="{731F5142-5C18-4BF4-B4B9-68248CD06BC7}" type="presParOf" srcId="{26ACA677-B687-4104-BA10-A16CA72876CE}" destId="{B7901BB5-81E3-497D-9727-257C953A913A}" srcOrd="4" destOrd="0" presId="urn:microsoft.com/office/officeart/2005/8/layout/vList2"/>
    <dgm:cxn modelId="{0C82A120-B1AB-4B4C-B1F5-76BFF0923C4F}" type="presParOf" srcId="{26ACA677-B687-4104-BA10-A16CA72876CE}" destId="{0D97D175-91BD-407F-AAF5-251E601384FF}" srcOrd="5" destOrd="0" presId="urn:microsoft.com/office/officeart/2005/8/layout/vList2"/>
    <dgm:cxn modelId="{968B1FE1-25B3-4668-9CB9-2CF29155F596}" type="presParOf" srcId="{26ACA677-B687-4104-BA10-A16CA72876CE}" destId="{E029FC7F-B049-4371-9683-BDAD320ED1EA}" srcOrd="6" destOrd="0" presId="urn:microsoft.com/office/officeart/2005/8/layout/vList2"/>
  </dgm:cxnLst>
  <dgm:bg/>
  <dgm:whole>
    <a:ln w="3175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BA580-B471-4069-AD9E-7A5C629A3488}">
      <dsp:nvSpPr>
        <dsp:cNvPr id="0" name=""/>
        <dsp:cNvSpPr/>
      </dsp:nvSpPr>
      <dsp:spPr>
        <a:xfrm>
          <a:off x="0" y="20363"/>
          <a:ext cx="3904604" cy="476576"/>
        </a:xfrm>
        <a:prstGeom prst="rect">
          <a:avLst/>
        </a:prstGeom>
        <a:solidFill>
          <a:schemeClr val="bg1">
            <a:lumMod val="95000"/>
          </a:schemeClr>
        </a:solidFill>
        <a:ln w="3175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schemeClr val="tx1">
                  <a:lumMod val="65000"/>
                  <a:lumOff val="35000"/>
                </a:schemeClr>
              </a:solidFill>
            </a:rPr>
            <a:t>Infraestrutura de TI e desafios de gestão;</a:t>
          </a:r>
        </a:p>
      </dsp:txBody>
      <dsp:txXfrm>
        <a:off x="0" y="20363"/>
        <a:ext cx="3904604" cy="476576"/>
      </dsp:txXfrm>
    </dsp:sp>
    <dsp:sp modelId="{8AB01E03-0B19-4E2E-B88F-0FDDF6E47F6F}">
      <dsp:nvSpPr>
        <dsp:cNvPr id="0" name=""/>
        <dsp:cNvSpPr/>
      </dsp:nvSpPr>
      <dsp:spPr>
        <a:xfrm>
          <a:off x="0" y="615019"/>
          <a:ext cx="3904604" cy="476576"/>
        </a:xfrm>
        <a:prstGeom prst="rect">
          <a:avLst/>
        </a:prstGeom>
        <a:solidFill>
          <a:schemeClr val="bg1">
            <a:lumMod val="95000"/>
          </a:schemeClr>
        </a:solidFill>
        <a:ln w="3175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schemeClr val="tx1">
                  <a:lumMod val="65000"/>
                  <a:lumOff val="35000"/>
                </a:schemeClr>
              </a:solidFill>
            </a:rPr>
            <a:t>Importância dos processos de TI;</a:t>
          </a:r>
          <a:endParaRPr lang="pt-BR" altLang="pt-BR" sz="14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0" y="615019"/>
        <a:ext cx="3904604" cy="476576"/>
      </dsp:txXfrm>
    </dsp:sp>
    <dsp:sp modelId="{B7901BB5-81E3-497D-9727-257C953A913A}">
      <dsp:nvSpPr>
        <dsp:cNvPr id="0" name=""/>
        <dsp:cNvSpPr/>
      </dsp:nvSpPr>
      <dsp:spPr>
        <a:xfrm>
          <a:off x="0" y="1209675"/>
          <a:ext cx="3904604" cy="476576"/>
        </a:xfrm>
        <a:prstGeom prst="rect">
          <a:avLst/>
        </a:prstGeom>
        <a:solidFill>
          <a:schemeClr val="bg1">
            <a:lumMod val="95000"/>
          </a:schemeClr>
        </a:solidFill>
        <a:ln w="3175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schemeClr val="tx1">
                  <a:lumMod val="65000"/>
                  <a:lumOff val="35000"/>
                </a:schemeClr>
              </a:solidFill>
            </a:rPr>
            <a:t>Importância da Segurança da Informação;</a:t>
          </a:r>
          <a:endParaRPr lang="pt-BR" altLang="pt-BR" sz="14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0" y="1209675"/>
        <a:ext cx="3904604" cy="476576"/>
      </dsp:txXfrm>
    </dsp:sp>
    <dsp:sp modelId="{E029FC7F-B049-4371-9683-BDAD320ED1EA}">
      <dsp:nvSpPr>
        <dsp:cNvPr id="0" name=""/>
        <dsp:cNvSpPr/>
      </dsp:nvSpPr>
      <dsp:spPr>
        <a:xfrm>
          <a:off x="0" y="1804331"/>
          <a:ext cx="3904604" cy="476576"/>
        </a:xfrm>
        <a:prstGeom prst="rect">
          <a:avLst/>
        </a:prstGeom>
        <a:solidFill>
          <a:schemeClr val="bg1">
            <a:lumMod val="95000"/>
          </a:schemeClr>
        </a:solidFill>
        <a:ln w="3175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schemeClr val="tx1">
                  <a:lumMod val="65000"/>
                  <a:lumOff val="35000"/>
                </a:schemeClr>
              </a:solidFill>
            </a:rPr>
            <a:t>Importância do Acordo de Nível de Serviço. </a:t>
          </a:r>
          <a:endParaRPr lang="pt-BR" altLang="pt-BR" sz="14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0" y="1804331"/>
        <a:ext cx="3904604" cy="4765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B43C5-6F52-AD40-A97F-6E8DC5AF1C1A}" type="datetimeFigureOut">
              <a:rPr lang="en-US" smtClean="0"/>
              <a:pPr/>
              <a:t>12/26/2018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A60AB-6121-1D4C-9565-E7EB4E0D1A5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98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56977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F3EF2BD-F832-4131-93A4-A20917D2CFF3}" type="datetimeFigureOut">
              <a:rPr lang="en-US"/>
              <a:pPr>
                <a:defRPr/>
              </a:pPr>
              <a:t>12/26/2018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noProof="0"/>
              <a:t>Click to edit Master text styles</a:t>
            </a:r>
          </a:p>
          <a:p>
            <a:pPr lvl="1"/>
            <a:r>
              <a:rPr lang="x-none" noProof="0"/>
              <a:t>Second level</a:t>
            </a:r>
          </a:p>
          <a:p>
            <a:pPr lvl="2"/>
            <a:r>
              <a:rPr lang="x-none" noProof="0"/>
              <a:t>Third level</a:t>
            </a:r>
          </a:p>
          <a:p>
            <a:pPr lvl="3"/>
            <a:r>
              <a:rPr lang="x-none" noProof="0"/>
              <a:t>Fourth level</a:t>
            </a:r>
          </a:p>
          <a:p>
            <a:pPr lvl="4"/>
            <a:r>
              <a:rPr lang="x-none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56977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7747FA5-7DBF-4787-98CD-3C5843D2809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56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28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00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72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4896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876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856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835" algn="l" defTabSz="4569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747FA5-7DBF-4787-98CD-3C5843D2809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4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747FA5-7DBF-4787-98CD-3C5843D2809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34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747FA5-7DBF-4787-98CD-3C5843D2809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54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 userDrawn="1"/>
        </p:nvSpPr>
        <p:spPr>
          <a:xfrm>
            <a:off x="297366" y="4873833"/>
            <a:ext cx="804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defRPr/>
            </a:pPr>
            <a:r>
              <a:rPr lang="pt-BR" sz="1200" b="1" dirty="0">
                <a:solidFill>
                  <a:srgbClr val="219D93"/>
                </a:solidFill>
              </a:rPr>
              <a:t>AULA 2: DESAFIOS PARA GESTÃO DA INFRAESTRUTURA DE TI – Prof. André Braga – 2018 - 2 </a:t>
            </a:r>
          </a:p>
        </p:txBody>
      </p:sp>
      <p:sp>
        <p:nvSpPr>
          <p:cNvPr id="6" name="CaixaDeTexto 5"/>
          <p:cNvSpPr txBox="1"/>
          <p:nvPr userDrawn="1"/>
        </p:nvSpPr>
        <p:spPr>
          <a:xfrm>
            <a:off x="375047" y="340208"/>
            <a:ext cx="2007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0" dirty="0">
                <a:solidFill>
                  <a:srgbClr val="219D93"/>
                </a:solidFill>
              </a:rPr>
              <a:t>Gestão de Infraestrutura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 userDrawn="1"/>
        </p:nvSpPr>
        <p:spPr>
          <a:xfrm>
            <a:off x="297366" y="4873833"/>
            <a:ext cx="1826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rgbClr val="219D93"/>
                </a:solidFill>
              </a:rPr>
              <a:t>AULA 01: NOME DA AULA</a:t>
            </a:r>
          </a:p>
        </p:txBody>
      </p:sp>
      <p:sp>
        <p:nvSpPr>
          <p:cNvPr id="8" name="CaixaDeTexto 7"/>
          <p:cNvSpPr txBox="1"/>
          <p:nvPr userDrawn="1"/>
        </p:nvSpPr>
        <p:spPr>
          <a:xfrm>
            <a:off x="375047" y="340208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219D93"/>
                </a:solidFill>
              </a:rPr>
              <a:t>Disciplina</a:t>
            </a:r>
          </a:p>
        </p:txBody>
      </p:sp>
    </p:spTree>
    <p:extLst>
      <p:ext uri="{BB962C8B-B14F-4D97-AF65-F5344CB8AC3E}">
        <p14:creationId xmlns:p14="http://schemas.microsoft.com/office/powerpoint/2010/main" val="78498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lb2000/CURSOS" TargetMode="External"/><Relationship Id="rId2" Type="http://schemas.openxmlformats.org/officeDocument/2006/relationships/hyperlink" Target="mailto:andre.luiz.braga2000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wquTx17xx8&amp;t=148s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2USKF2jOeqw" TargetMode="External"/><Relationship Id="rId5" Type="http://schemas.openxmlformats.org/officeDocument/2006/relationships/hyperlink" Target="https://www.youtube.com/watch?v=7NC3VVrnl1s" TargetMode="External"/><Relationship Id="rId4" Type="http://schemas.openxmlformats.org/officeDocument/2006/relationships/hyperlink" Target="https://www.youtube.com/watch?v=B0vF7xaloFU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324195" y="532997"/>
            <a:ext cx="7714211" cy="1790700"/>
          </a:xfrm>
        </p:spPr>
        <p:txBody>
          <a:bodyPr>
            <a:normAutofit/>
          </a:bodyPr>
          <a:lstStyle/>
          <a:p>
            <a:r>
              <a:rPr lang="en-US" dirty="0" err="1"/>
              <a:t>Gestão</a:t>
            </a:r>
            <a:r>
              <a:rPr lang="en-US" dirty="0"/>
              <a:t> de </a:t>
            </a:r>
            <a:r>
              <a:rPr lang="en-US" dirty="0" err="1"/>
              <a:t>Infraestrutura</a:t>
            </a:r>
            <a:r>
              <a:rPr lang="en-US" dirty="0"/>
              <a:t> de TI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105594" y="1377376"/>
            <a:ext cx="7211293" cy="1707227"/>
          </a:xfrm>
        </p:spPr>
        <p:txBody>
          <a:bodyPr>
            <a:normAutofit fontScale="47500" lnSpcReduction="20000"/>
          </a:bodyPr>
          <a:lstStyle/>
          <a:p>
            <a:r>
              <a:rPr lang="en-US" sz="5000" dirty="0"/>
              <a:t>Prof. André Luiz Braga</a:t>
            </a:r>
          </a:p>
          <a:p>
            <a:r>
              <a:rPr lang="en-US" sz="5000" dirty="0" err="1"/>
              <a:t>M.Sc</a:t>
            </a:r>
            <a:r>
              <a:rPr lang="en-US" sz="5000" dirty="0"/>
              <a:t> - COPPE/UFRJ</a:t>
            </a:r>
          </a:p>
          <a:p>
            <a:r>
              <a:rPr lang="en-US" sz="5000" dirty="0" err="1"/>
              <a:t>D.Sc</a:t>
            </a:r>
            <a:r>
              <a:rPr lang="en-US" sz="5000" dirty="0"/>
              <a:t> – IBM Silicon Valley Lab / COPPE / UFRJ</a:t>
            </a:r>
          </a:p>
          <a:p>
            <a:r>
              <a:rPr lang="en-US" sz="5000" dirty="0"/>
              <a:t>IBM Certified Sr. IT Architect / Open Group</a:t>
            </a:r>
          </a:p>
          <a:p>
            <a:endParaRPr lang="en-US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7B8BA2-04CC-44BA-B617-276873BF2870}"/>
              </a:ext>
            </a:extLst>
          </p:cNvPr>
          <p:cNvSpPr/>
          <p:nvPr/>
        </p:nvSpPr>
        <p:spPr>
          <a:xfrm>
            <a:off x="252895" y="3100542"/>
            <a:ext cx="8736122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Email: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andre.luiz.braga2000@gmail.com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Eviar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um email com o assunto: “CCT0347-&lt;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Turma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&gt;” para ser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incluído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lista de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distribuição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Material do curso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disponível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>
                <a:sym typeface="Wingdings" panose="05000000000000000000" pitchFamily="2" charset="2"/>
                <a:hlinkClick r:id="rId3"/>
              </a:rPr>
              <a:t>https://github.com/andrelb2000/CURSOS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44724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7823599" y="123080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696347" y="1125409"/>
            <a:ext cx="747177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5462267" y="1363807"/>
            <a:ext cx="2983838" cy="2851956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CaixaDeTexto 19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21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003302" y="1747191"/>
            <a:ext cx="4349793" cy="208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Cost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Ownership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(TCO) versus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Return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Investiment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(ROI):  </a:t>
            </a:r>
          </a:p>
          <a:p>
            <a:pPr marL="741363" lvl="1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“ROI é a relação entre o dinheiro ganho ou perdido através de um investimento e o montante e o montante de dinheiro investido.” (VERAS, 2016)</a:t>
            </a:r>
          </a:p>
        </p:txBody>
      </p:sp>
      <p:grpSp>
        <p:nvGrpSpPr>
          <p:cNvPr id="23" name="Agrupar 22"/>
          <p:cNvGrpSpPr/>
          <p:nvPr/>
        </p:nvGrpSpPr>
        <p:grpSpPr>
          <a:xfrm>
            <a:off x="5545134" y="1451462"/>
            <a:ext cx="2832173" cy="2686929"/>
            <a:chOff x="5713950" y="1610751"/>
            <a:chExt cx="2832173" cy="2686929"/>
          </a:xfrm>
        </p:grpSpPr>
        <p:sp>
          <p:nvSpPr>
            <p:cNvPr id="24" name="Retângulo 23"/>
            <p:cNvSpPr/>
            <p:nvPr/>
          </p:nvSpPr>
          <p:spPr>
            <a:xfrm>
              <a:off x="5713950" y="1610751"/>
              <a:ext cx="2832173" cy="2686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923" y="1671144"/>
              <a:ext cx="2660164" cy="2565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4370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7913213" y="153365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785962" y="998756"/>
            <a:ext cx="7471773" cy="36948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5551881" y="1666660"/>
            <a:ext cx="2983838" cy="2529303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CaixaDeTexto 19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21" name="Retângulo de cantos arredondados 5"/>
          <p:cNvSpPr/>
          <p:nvPr/>
        </p:nvSpPr>
        <p:spPr>
          <a:xfrm flipV="1">
            <a:off x="795224" y="4693646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981265" y="1100200"/>
            <a:ext cx="7099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981265" y="1443147"/>
            <a:ext cx="4465843" cy="777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Grau de maturidade em relação ao alinhamento com o negócio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(FREITAS, 2013)</a:t>
            </a:r>
          </a:p>
          <a:p>
            <a:pPr marL="285750" indent="-28575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 Reativa  ?  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5750198" y="1832509"/>
            <a:ext cx="2604719" cy="2183581"/>
            <a:chOff x="5757232" y="1902849"/>
            <a:chExt cx="2604719" cy="2183581"/>
          </a:xfrm>
        </p:grpSpPr>
        <p:sp>
          <p:nvSpPr>
            <p:cNvPr id="2" name="Retângulo 1"/>
            <p:cNvSpPr/>
            <p:nvPr/>
          </p:nvSpPr>
          <p:spPr>
            <a:xfrm>
              <a:off x="5757232" y="1902849"/>
              <a:ext cx="2604719" cy="2183581"/>
            </a:xfrm>
            <a:prstGeom prst="rect">
              <a:avLst/>
            </a:prstGeom>
            <a:solidFill>
              <a:srgbClr val="DBEE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7232" y="2393282"/>
              <a:ext cx="2604719" cy="125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1254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7913213" y="153365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785962" y="998756"/>
            <a:ext cx="7471773" cy="36948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5551881" y="1666660"/>
            <a:ext cx="2983838" cy="2529303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CaixaDeTexto 19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21" name="Retângulo de cantos arredondados 5"/>
          <p:cNvSpPr/>
          <p:nvPr/>
        </p:nvSpPr>
        <p:spPr>
          <a:xfrm flipV="1">
            <a:off x="795224" y="4693646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981265" y="1100200"/>
            <a:ext cx="7099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981265" y="1443147"/>
            <a:ext cx="4465843" cy="314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Grau de maturidade em relação ao alinhamento com o negócio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(FREITAS, 2013)</a:t>
            </a:r>
          </a:p>
          <a:p>
            <a:pPr marL="285750" indent="-28575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 Reativa: 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TI age sob demanda;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Somente realiza o que é pedido;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estratégia da empresa e as demandas do negócio são uma surpresa constante;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Inviabiliza estratégias de negócio por não saber atendê-las;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Coloca a culpa nos clientes;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Clientes e usuários de TI estão insatisfeitos;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Clientes buscam alternativas no mercado;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Ameaça da TI ser terceirizada;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TI é vista como custo para a empresa.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5750198" y="1832509"/>
            <a:ext cx="2604719" cy="2183581"/>
            <a:chOff x="5757232" y="1902849"/>
            <a:chExt cx="2604719" cy="2183581"/>
          </a:xfrm>
        </p:grpSpPr>
        <p:sp>
          <p:nvSpPr>
            <p:cNvPr id="2" name="Retângulo 1"/>
            <p:cNvSpPr/>
            <p:nvPr/>
          </p:nvSpPr>
          <p:spPr>
            <a:xfrm>
              <a:off x="5757232" y="1902849"/>
              <a:ext cx="2604719" cy="2183581"/>
            </a:xfrm>
            <a:prstGeom prst="rect">
              <a:avLst/>
            </a:prstGeom>
            <a:solidFill>
              <a:srgbClr val="DBEE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7232" y="2393282"/>
              <a:ext cx="2604719" cy="125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5849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7913213" y="153365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785962" y="998756"/>
            <a:ext cx="7471773" cy="36948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Grupo 7"/>
          <p:cNvGrpSpPr/>
          <p:nvPr/>
        </p:nvGrpSpPr>
        <p:grpSpPr>
          <a:xfrm>
            <a:off x="5551881" y="1666660"/>
            <a:ext cx="2983838" cy="2529303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CaixaDeTexto 19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21" name="Retângulo de cantos arredondados 5"/>
          <p:cNvSpPr/>
          <p:nvPr/>
        </p:nvSpPr>
        <p:spPr>
          <a:xfrm flipV="1">
            <a:off x="795224" y="4693646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981265" y="1100200"/>
            <a:ext cx="7099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981265" y="1443147"/>
            <a:ext cx="4465843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Grau de maturidade em relação ao alinhamento com o negócio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(FREITAS, 2013)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 Eficaz: 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4" name="Agrupar 23"/>
          <p:cNvGrpSpPr/>
          <p:nvPr/>
        </p:nvGrpSpPr>
        <p:grpSpPr>
          <a:xfrm>
            <a:off x="5750198" y="1832509"/>
            <a:ext cx="2604719" cy="2183581"/>
            <a:chOff x="5757232" y="1902849"/>
            <a:chExt cx="2604719" cy="2183581"/>
          </a:xfrm>
        </p:grpSpPr>
        <p:sp>
          <p:nvSpPr>
            <p:cNvPr id="25" name="Retângulo 24"/>
            <p:cNvSpPr/>
            <p:nvPr/>
          </p:nvSpPr>
          <p:spPr>
            <a:xfrm>
              <a:off x="5757232" y="1902849"/>
              <a:ext cx="2604719" cy="2183581"/>
            </a:xfrm>
            <a:prstGeom prst="rect">
              <a:avLst/>
            </a:prstGeom>
            <a:solidFill>
              <a:srgbClr val="DBEE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7232" y="2393282"/>
              <a:ext cx="2604719" cy="125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38393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7913213" y="153365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220006" y="998756"/>
            <a:ext cx="8037729" cy="36948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Grupo 7"/>
          <p:cNvGrpSpPr/>
          <p:nvPr/>
        </p:nvGrpSpPr>
        <p:grpSpPr>
          <a:xfrm>
            <a:off x="6160162" y="1666659"/>
            <a:ext cx="2983838" cy="2529303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CaixaDeTexto 19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21" name="Retângulo de cantos arredondados 5"/>
          <p:cNvSpPr/>
          <p:nvPr/>
        </p:nvSpPr>
        <p:spPr>
          <a:xfrm flipV="1">
            <a:off x="795224" y="4693646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981265" y="1100200"/>
            <a:ext cx="7099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309382" y="1443147"/>
            <a:ext cx="6125793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 Eficaz: </a:t>
            </a:r>
          </a:p>
          <a:p>
            <a:pPr>
              <a:spcBef>
                <a:spcPts val="0"/>
              </a:spcBef>
              <a:spcAft>
                <a:spcPts val="300"/>
              </a:spcAft>
              <a:defRPr/>
            </a:pPr>
            <a:r>
              <a:rPr lang="pt-BR" sz="1200" strike="sngStrik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TI age sob demanda;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 consegue atender às demandas do negócio;</a:t>
            </a:r>
          </a:p>
          <a:p>
            <a:pPr>
              <a:spcBef>
                <a:spcPts val="0"/>
              </a:spcBef>
              <a:spcAft>
                <a:spcPts val="300"/>
              </a:spcAft>
              <a:defRPr/>
            </a:pPr>
            <a:r>
              <a:rPr lang="pt-BR" sz="1200" strike="sngStrik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Inviabiliza estratégias de negócio por não saber atendê-las;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2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Busca entender os processos empresariais;</a:t>
            </a:r>
          </a:p>
          <a:p>
            <a:pPr>
              <a:spcBef>
                <a:spcPts val="0"/>
              </a:spcBef>
              <a:spcAft>
                <a:spcPts val="300"/>
              </a:spcAft>
              <a:defRPr/>
            </a:pPr>
            <a:r>
              <a:rPr lang="pt-BR" sz="1200" strike="sngStrik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estratégia da empresa e as demandas do negócio são uma surpresa constante;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3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Sempre tentando melhorar;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strike="sngStrik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Coloca a culpa nos clientes;   e   Clientes e usuários de TI estão insatisfeitos;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4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satisfação básica dos clientes e usuários é atendida, mas não possuem oportunidades de melhoria;</a:t>
            </a:r>
          </a:p>
          <a:p>
            <a:pPr>
              <a:spcBef>
                <a:spcPts val="0"/>
              </a:spcBef>
              <a:spcAft>
                <a:spcPts val="300"/>
              </a:spcAft>
              <a:defRPr/>
            </a:pP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Clientes buscam alternativas no mercado;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5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existe melhoria por falta de recursos humanos ou financeiros;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TI é vista como custo para a empresa.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6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Dificuldade para aprovação de orçamento  de melhorias por não conseguir justificar os investimentos sob a visão do negócio.</a:t>
            </a:r>
          </a:p>
        </p:txBody>
      </p:sp>
      <p:grpSp>
        <p:nvGrpSpPr>
          <p:cNvPr id="24" name="Agrupar 23"/>
          <p:cNvGrpSpPr/>
          <p:nvPr/>
        </p:nvGrpSpPr>
        <p:grpSpPr>
          <a:xfrm>
            <a:off x="6358479" y="1832508"/>
            <a:ext cx="2604719" cy="2183581"/>
            <a:chOff x="5757232" y="1902849"/>
            <a:chExt cx="2604719" cy="2183581"/>
          </a:xfrm>
        </p:grpSpPr>
        <p:sp>
          <p:nvSpPr>
            <p:cNvPr id="25" name="Retângulo 24"/>
            <p:cNvSpPr/>
            <p:nvPr/>
          </p:nvSpPr>
          <p:spPr>
            <a:xfrm>
              <a:off x="5757232" y="1902849"/>
              <a:ext cx="2604719" cy="2183581"/>
            </a:xfrm>
            <a:prstGeom prst="rect">
              <a:avLst/>
            </a:prstGeom>
            <a:solidFill>
              <a:srgbClr val="DBEE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7232" y="2393282"/>
              <a:ext cx="2604719" cy="125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7088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7913213" y="153365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785962" y="998756"/>
            <a:ext cx="7471773" cy="36948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Grupo 7"/>
          <p:cNvGrpSpPr/>
          <p:nvPr/>
        </p:nvGrpSpPr>
        <p:grpSpPr>
          <a:xfrm>
            <a:off x="5551881" y="1666660"/>
            <a:ext cx="2983838" cy="2529303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CaixaDeTexto 19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21" name="Retângulo de cantos arredondados 5"/>
          <p:cNvSpPr/>
          <p:nvPr/>
        </p:nvSpPr>
        <p:spPr>
          <a:xfrm flipV="1">
            <a:off x="795224" y="4693646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981265" y="1100200"/>
            <a:ext cx="7099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981265" y="1443147"/>
            <a:ext cx="4465843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Grau de maturidade em relação ao alinhamento com o negócio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(FREITAS, 2013)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 Eficaz: 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 consegue atender às demandas do negócio;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Busca entender os processos empresariais;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Sempre tentando melhorar;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satisfação básica dos clientes e usuários é atendida, mas não possuem oportunidades de melhoria;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existe melhoria por falta de recursos humanos ou financeiros;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Dificuldade para aprovação de orçamento  de melhorias por não conseguir justificar os investimentos sob a visão do negócio.</a:t>
            </a:r>
          </a:p>
        </p:txBody>
      </p:sp>
      <p:grpSp>
        <p:nvGrpSpPr>
          <p:cNvPr id="24" name="Agrupar 23"/>
          <p:cNvGrpSpPr/>
          <p:nvPr/>
        </p:nvGrpSpPr>
        <p:grpSpPr>
          <a:xfrm>
            <a:off x="5750198" y="1832509"/>
            <a:ext cx="2604719" cy="2183581"/>
            <a:chOff x="5757232" y="1902849"/>
            <a:chExt cx="2604719" cy="2183581"/>
          </a:xfrm>
        </p:grpSpPr>
        <p:sp>
          <p:nvSpPr>
            <p:cNvPr id="25" name="Retângulo 24"/>
            <p:cNvSpPr/>
            <p:nvPr/>
          </p:nvSpPr>
          <p:spPr>
            <a:xfrm>
              <a:off x="5757232" y="1902849"/>
              <a:ext cx="2604719" cy="2183581"/>
            </a:xfrm>
            <a:prstGeom prst="rect">
              <a:avLst/>
            </a:prstGeom>
            <a:solidFill>
              <a:srgbClr val="DBEE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7232" y="2393282"/>
              <a:ext cx="2604719" cy="125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0195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7913213" y="153365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785962" y="998756"/>
            <a:ext cx="7471773" cy="36948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Grupo 7"/>
          <p:cNvGrpSpPr/>
          <p:nvPr/>
        </p:nvGrpSpPr>
        <p:grpSpPr>
          <a:xfrm>
            <a:off x="5551881" y="1666660"/>
            <a:ext cx="2983838" cy="2529303"/>
            <a:chOff x="8959367" y="2243285"/>
            <a:chExt cx="2952014" cy="2729264"/>
          </a:xfrm>
        </p:grpSpPr>
        <p:sp>
          <p:nvSpPr>
            <p:cNvPr id="17" name="Retângulo 1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9" name="CaixaDeTexto 18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20" name="Retângulo de cantos arredondados 5"/>
          <p:cNvSpPr/>
          <p:nvPr/>
        </p:nvSpPr>
        <p:spPr>
          <a:xfrm flipV="1">
            <a:off x="795224" y="4693646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981265" y="1100200"/>
            <a:ext cx="7099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981265" y="1443147"/>
            <a:ext cx="4465843" cy="1284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Grau de maturidade em relação ao alinhamento com o negócio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(FREITAS, 2013)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 Eficiente e Proativa </a:t>
            </a:r>
          </a:p>
          <a:p>
            <a:pPr marL="722313" lvl="1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Agrupar 22"/>
          <p:cNvGrpSpPr/>
          <p:nvPr/>
        </p:nvGrpSpPr>
        <p:grpSpPr>
          <a:xfrm>
            <a:off x="5750198" y="1832509"/>
            <a:ext cx="2604719" cy="2183581"/>
            <a:chOff x="5757232" y="1902849"/>
            <a:chExt cx="2604719" cy="2183581"/>
          </a:xfrm>
        </p:grpSpPr>
        <p:sp>
          <p:nvSpPr>
            <p:cNvPr id="24" name="Retângulo 23"/>
            <p:cNvSpPr/>
            <p:nvPr/>
          </p:nvSpPr>
          <p:spPr>
            <a:xfrm>
              <a:off x="5757232" y="1902849"/>
              <a:ext cx="2604719" cy="2183581"/>
            </a:xfrm>
            <a:prstGeom prst="rect">
              <a:avLst/>
            </a:prstGeom>
            <a:solidFill>
              <a:srgbClr val="DBEE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7232" y="2393282"/>
              <a:ext cx="2604719" cy="125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07254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7913213" y="153365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785962" y="998756"/>
            <a:ext cx="7471773" cy="36948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Grupo 7"/>
          <p:cNvGrpSpPr/>
          <p:nvPr/>
        </p:nvGrpSpPr>
        <p:grpSpPr>
          <a:xfrm>
            <a:off x="5551881" y="1666660"/>
            <a:ext cx="2983838" cy="2529303"/>
            <a:chOff x="8959367" y="2243285"/>
            <a:chExt cx="2952014" cy="2729264"/>
          </a:xfrm>
        </p:grpSpPr>
        <p:sp>
          <p:nvSpPr>
            <p:cNvPr id="17" name="Retângulo 1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9" name="CaixaDeTexto 18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20" name="Retângulo de cantos arredondados 5"/>
          <p:cNvSpPr/>
          <p:nvPr/>
        </p:nvSpPr>
        <p:spPr>
          <a:xfrm flipV="1">
            <a:off x="795224" y="4693646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981265" y="1100200"/>
            <a:ext cx="7099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981265" y="1443147"/>
            <a:ext cx="4465843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Grau de maturidade em relação ao alinhamento com o negócio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(FREITAS, 2013)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 Eficiente e Proativa </a:t>
            </a:r>
          </a:p>
          <a:p>
            <a:pPr marL="722313" lvl="1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Eficaz</a:t>
            </a:r>
          </a:p>
          <a:p>
            <a:pPr marL="722313" lvl="1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Avaliar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tendencias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futuras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necessidades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mercado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22313" lvl="1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Invstimento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em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recursos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humanos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22313" lvl="1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ensurar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investimentos sobre a visão dos negócios </a:t>
            </a:r>
          </a:p>
          <a:p>
            <a:pPr marL="266700" indent="-2667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Agrupar 22"/>
          <p:cNvGrpSpPr/>
          <p:nvPr/>
        </p:nvGrpSpPr>
        <p:grpSpPr>
          <a:xfrm>
            <a:off x="5750198" y="1832509"/>
            <a:ext cx="2604719" cy="2183581"/>
            <a:chOff x="5757232" y="1902849"/>
            <a:chExt cx="2604719" cy="2183581"/>
          </a:xfrm>
        </p:grpSpPr>
        <p:sp>
          <p:nvSpPr>
            <p:cNvPr id="24" name="Retângulo 23"/>
            <p:cNvSpPr/>
            <p:nvPr/>
          </p:nvSpPr>
          <p:spPr>
            <a:xfrm>
              <a:off x="5757232" y="1902849"/>
              <a:ext cx="2604719" cy="2183581"/>
            </a:xfrm>
            <a:prstGeom prst="rect">
              <a:avLst/>
            </a:prstGeom>
            <a:solidFill>
              <a:srgbClr val="DBEE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7232" y="2393282"/>
              <a:ext cx="2604719" cy="125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1917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0"/>
          <p:cNvSpPr/>
          <p:nvPr/>
        </p:nvSpPr>
        <p:spPr>
          <a:xfrm rot="275902">
            <a:off x="7913213" y="153365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785962" y="998756"/>
            <a:ext cx="7471773" cy="36948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Grupo 7"/>
          <p:cNvGrpSpPr/>
          <p:nvPr/>
        </p:nvGrpSpPr>
        <p:grpSpPr>
          <a:xfrm>
            <a:off x="5551881" y="1666660"/>
            <a:ext cx="2983838" cy="2529303"/>
            <a:chOff x="8959367" y="2243285"/>
            <a:chExt cx="2952014" cy="2729264"/>
          </a:xfrm>
        </p:grpSpPr>
        <p:sp>
          <p:nvSpPr>
            <p:cNvPr id="16" name="Retângulo 1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CaixaDeTexto 17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19" name="Retângulo de cantos arredondados 5"/>
          <p:cNvSpPr/>
          <p:nvPr/>
        </p:nvSpPr>
        <p:spPr>
          <a:xfrm flipV="1">
            <a:off x="795224" y="4693646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981265" y="1100200"/>
            <a:ext cx="7099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981265" y="1492385"/>
            <a:ext cx="4465843" cy="3023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Gap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entre a situação atual e os objetivos.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(FREITAS, 2013)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Após mapear e identificar </a:t>
            </a:r>
            <a:r>
              <a:rPr lang="pt-BR" sz="1400" dirty="0">
                <a:solidFill>
                  <a:srgbClr val="5502B0"/>
                </a:solidFill>
              </a:rPr>
              <a:t>como a empresa está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operando, esse resultado deve ser comparado com a forma </a:t>
            </a:r>
            <a:r>
              <a:rPr lang="pt-BR" sz="1400" dirty="0">
                <a:solidFill>
                  <a:srgbClr val="5502B0"/>
                </a:solidFill>
              </a:rPr>
              <a:t>como a empresa gostaria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operar;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análise da diferença ou distância entre a situação atual (como a empresa está operando) e os objetivos (como a empresa gostaria de operar) é conhecida como análise de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gap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gap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(intervalo ou distância) pode ser entendido como as </a:t>
            </a:r>
            <a:r>
              <a:rPr lang="pt-BR" sz="1400" dirty="0">
                <a:solidFill>
                  <a:srgbClr val="5502B0"/>
                </a:solidFill>
              </a:rPr>
              <a:t>atividades que não estão alinhadas aos objetivos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ou, ainda, a falta de atividades que possibilite atender a esses objetivos.</a:t>
            </a:r>
          </a:p>
        </p:txBody>
      </p:sp>
      <p:grpSp>
        <p:nvGrpSpPr>
          <p:cNvPr id="4" name="Agrupar 3"/>
          <p:cNvGrpSpPr/>
          <p:nvPr/>
        </p:nvGrpSpPr>
        <p:grpSpPr>
          <a:xfrm>
            <a:off x="5718133" y="1818676"/>
            <a:ext cx="2664526" cy="2235169"/>
            <a:chOff x="5732201" y="1804608"/>
            <a:chExt cx="2664526" cy="2235169"/>
          </a:xfrm>
        </p:grpSpPr>
        <p:sp>
          <p:nvSpPr>
            <p:cNvPr id="3" name="Retângulo 2"/>
            <p:cNvSpPr/>
            <p:nvPr/>
          </p:nvSpPr>
          <p:spPr>
            <a:xfrm>
              <a:off x="5732201" y="1804608"/>
              <a:ext cx="2664526" cy="2235169"/>
            </a:xfrm>
            <a:prstGeom prst="rect">
              <a:avLst/>
            </a:prstGeom>
            <a:solidFill>
              <a:srgbClr val="C6D9F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2201" y="2185955"/>
              <a:ext cx="2664526" cy="1566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2505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19" name="Retângulo de cantos arredondados 5"/>
          <p:cNvSpPr/>
          <p:nvPr/>
        </p:nvSpPr>
        <p:spPr>
          <a:xfrm flipV="1">
            <a:off x="795224" y="4693646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2337462" y="887950"/>
            <a:ext cx="4465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i="1" dirty="0">
                <a:solidFill>
                  <a:srgbClr val="5502B0"/>
                </a:solidFill>
              </a:rPr>
              <a:t>Gap</a:t>
            </a:r>
            <a:r>
              <a:rPr lang="pt-BR" sz="1400" b="1" dirty="0">
                <a:solidFill>
                  <a:srgbClr val="5502B0"/>
                </a:solidFill>
              </a:rPr>
              <a:t> entre a situação atual e os objetivos.</a:t>
            </a:r>
            <a:r>
              <a:rPr lang="pt-BR" sz="1400" dirty="0">
                <a:solidFill>
                  <a:srgbClr val="5502B0"/>
                </a:solidFill>
              </a:rPr>
              <a:t>  (FREITAS, 2013)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F6AC79-8D4E-4A54-8FDE-A164BF6BA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16" y="1439451"/>
            <a:ext cx="8893137" cy="2864283"/>
          </a:xfrm>
          <a:prstGeom prst="rect">
            <a:avLst/>
          </a:prstGeom>
        </p:spPr>
      </p:pic>
      <p:sp>
        <p:nvSpPr>
          <p:cNvPr id="6" name="Texto Explicativo: Linha Dobrada Sem Borda 5">
            <a:extLst>
              <a:ext uri="{FF2B5EF4-FFF2-40B4-BE49-F238E27FC236}">
                <a16:creationId xmlns:a16="http://schemas.microsoft.com/office/drawing/2014/main" id="{4A1559F7-3AB7-4DA0-B3A1-A9108E5C0D2C}"/>
              </a:ext>
            </a:extLst>
          </p:cNvPr>
          <p:cNvSpPr/>
          <p:nvPr/>
        </p:nvSpPr>
        <p:spPr>
          <a:xfrm>
            <a:off x="327682" y="1650531"/>
            <a:ext cx="2561568" cy="1225550"/>
          </a:xfrm>
          <a:prstGeom prst="callout2">
            <a:avLst>
              <a:gd name="adj1" fmla="val 101134"/>
              <a:gd name="adj2" fmla="val 42487"/>
              <a:gd name="adj3" fmla="val 117713"/>
              <a:gd name="adj4" fmla="val 43375"/>
              <a:gd name="adj5" fmla="val 123381"/>
              <a:gd name="adj6" fmla="val 4296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mic Sans MS" panose="030F0702030302020204" pitchFamily="66" charset="0"/>
              </a:rPr>
              <a:t>Precisamos</a:t>
            </a:r>
            <a:r>
              <a:rPr lang="en-US" dirty="0">
                <a:latin typeface="Comic Sans MS" panose="030F0702030302020204" pitchFamily="66" charset="0"/>
              </a:rPr>
              <a:t> achar </a:t>
            </a:r>
            <a:r>
              <a:rPr lang="en-US" dirty="0" err="1">
                <a:latin typeface="Comic Sans MS" panose="030F0702030302020204" pitchFamily="66" charset="0"/>
              </a:rPr>
              <a:t>uma</a:t>
            </a:r>
            <a:r>
              <a:rPr lang="en-US" dirty="0">
                <a:latin typeface="Comic Sans MS" panose="030F0702030302020204" pitchFamily="66" charset="0"/>
              </a:rPr>
              <a:t> forma de </a:t>
            </a:r>
            <a:r>
              <a:rPr lang="en-US" dirty="0" err="1">
                <a:latin typeface="Comic Sans MS" panose="030F0702030302020204" pitchFamily="66" charset="0"/>
              </a:rPr>
              <a:t>diminuir</a:t>
            </a:r>
            <a:r>
              <a:rPr lang="en-US" dirty="0">
                <a:latin typeface="Comic Sans MS" panose="030F0702030302020204" pitchFamily="66" charset="0"/>
              </a:rPr>
              <a:t> o </a:t>
            </a:r>
            <a:r>
              <a:rPr lang="en-US" i="1" dirty="0">
                <a:latin typeface="Comic Sans MS" panose="030F0702030302020204" pitchFamily="66" charset="0"/>
              </a:rPr>
              <a:t>GAP </a:t>
            </a:r>
            <a:r>
              <a:rPr lang="en-US" dirty="0">
                <a:latin typeface="Comic Sans MS" panose="030F0702030302020204" pitchFamily="66" charset="0"/>
              </a:rPr>
              <a:t>entre nossa </a:t>
            </a:r>
            <a:r>
              <a:rPr lang="en-US" dirty="0" err="1">
                <a:latin typeface="Comic Sans MS" panose="030F0702030302020204" pitchFamily="66" charset="0"/>
              </a:rPr>
              <a:t>Estratégia</a:t>
            </a:r>
            <a:r>
              <a:rPr lang="en-US" dirty="0">
                <a:latin typeface="Comic Sans MS" panose="030F0702030302020204" pitchFamily="66" charset="0"/>
              </a:rPr>
              <a:t> e nossos </a:t>
            </a:r>
            <a:r>
              <a:rPr lang="en-US" dirty="0" err="1">
                <a:latin typeface="Comic Sans MS" panose="030F0702030302020204" pitchFamily="66" charset="0"/>
              </a:rPr>
              <a:t>Objetivos</a:t>
            </a:r>
            <a:endParaRPr lang="pt-BR" dirty="0">
              <a:latin typeface="Comic Sans MS" panose="030F0702030302020204" pitchFamily="66" charset="0"/>
            </a:endParaRPr>
          </a:p>
        </p:txBody>
      </p:sp>
      <p:sp>
        <p:nvSpPr>
          <p:cNvPr id="22" name="Texto Explicativo: Linha Dobrada Sem Borda 21">
            <a:extLst>
              <a:ext uri="{FF2B5EF4-FFF2-40B4-BE49-F238E27FC236}">
                <a16:creationId xmlns:a16="http://schemas.microsoft.com/office/drawing/2014/main" id="{24EB40B9-21C9-481D-A74C-1399FA959FBD}"/>
              </a:ext>
            </a:extLst>
          </p:cNvPr>
          <p:cNvSpPr/>
          <p:nvPr/>
        </p:nvSpPr>
        <p:spPr>
          <a:xfrm>
            <a:off x="3238500" y="1585639"/>
            <a:ext cx="2730500" cy="1379811"/>
          </a:xfrm>
          <a:prstGeom prst="callout2">
            <a:avLst>
              <a:gd name="adj1" fmla="val 92465"/>
              <a:gd name="adj2" fmla="val 22429"/>
              <a:gd name="adj3" fmla="val 111942"/>
              <a:gd name="adj4" fmla="val 22856"/>
              <a:gd name="adj5" fmla="val 114000"/>
              <a:gd name="adj6" fmla="val 2465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Podemos </a:t>
            </a:r>
            <a:r>
              <a:rPr lang="en-US" dirty="0" err="1">
                <a:latin typeface="Comic Sans MS" panose="030F0702030302020204" pitchFamily="66" charset="0"/>
              </a:rPr>
              <a:t>fingir</a:t>
            </a:r>
            <a:r>
              <a:rPr lang="en-US" dirty="0">
                <a:latin typeface="Comic Sans MS" panose="030F0702030302020204" pitchFamily="66" charset="0"/>
              </a:rPr>
              <a:t> que somos </a:t>
            </a:r>
            <a:r>
              <a:rPr lang="en-US" dirty="0" err="1">
                <a:latin typeface="Comic Sans MS" panose="030F0702030302020204" pitchFamily="66" charset="0"/>
              </a:rPr>
              <a:t>bons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em</a:t>
            </a:r>
            <a:r>
              <a:rPr lang="en-US" dirty="0">
                <a:latin typeface="Comic Sans MS" panose="030F0702030302020204" pitchFamily="66" charset="0"/>
              </a:rPr>
              <a:t> alguma coisa e </a:t>
            </a:r>
            <a:r>
              <a:rPr lang="en-US" dirty="0" err="1">
                <a:latin typeface="Comic Sans MS" panose="030F0702030302020204" pitchFamily="66" charset="0"/>
              </a:rPr>
              <a:t>dizemos</a:t>
            </a:r>
            <a:r>
              <a:rPr lang="en-US" dirty="0">
                <a:latin typeface="Comic Sans MS" panose="030F0702030302020204" pitchFamily="66" charset="0"/>
              </a:rPr>
              <a:t> que é nossa </a:t>
            </a:r>
            <a:r>
              <a:rPr lang="en-US" b="1" dirty="0" err="1">
                <a:latin typeface="Comic Sans MS" panose="030F0702030302020204" pitchFamily="66" charset="0"/>
              </a:rPr>
              <a:t>Estratégia</a:t>
            </a:r>
            <a:endParaRPr lang="pt-BR" b="1" dirty="0">
              <a:latin typeface="Comic Sans MS" panose="030F0702030302020204" pitchFamily="66" charset="0"/>
            </a:endParaRPr>
          </a:p>
        </p:txBody>
      </p:sp>
      <p:sp>
        <p:nvSpPr>
          <p:cNvPr id="23" name="Texto Explicativo: Linha Dobrada Sem Borda 22">
            <a:extLst>
              <a:ext uri="{FF2B5EF4-FFF2-40B4-BE49-F238E27FC236}">
                <a16:creationId xmlns:a16="http://schemas.microsoft.com/office/drawing/2014/main" id="{0BAF0963-F5FF-41B3-A133-B151694C69B6}"/>
              </a:ext>
            </a:extLst>
          </p:cNvPr>
          <p:cNvSpPr/>
          <p:nvPr/>
        </p:nvSpPr>
        <p:spPr>
          <a:xfrm>
            <a:off x="6295808" y="1630550"/>
            <a:ext cx="2561568" cy="1225550"/>
          </a:xfrm>
          <a:prstGeom prst="callout2">
            <a:avLst>
              <a:gd name="adj1" fmla="val 98025"/>
              <a:gd name="adj2" fmla="val 32075"/>
              <a:gd name="adj3" fmla="val 108387"/>
              <a:gd name="adj4" fmla="val 30484"/>
              <a:gd name="adj5" fmla="val 119236"/>
              <a:gd name="adj6" fmla="val 2710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mic Sans MS" panose="030F0702030302020204" pitchFamily="66" charset="0"/>
              </a:rPr>
              <a:t>Ooops</a:t>
            </a:r>
            <a:r>
              <a:rPr lang="en-US" dirty="0">
                <a:latin typeface="Comic Sans MS" panose="030F0702030302020204" pitchFamily="66" charset="0"/>
              </a:rPr>
              <a:t>… Desculpe… </a:t>
            </a:r>
            <a:r>
              <a:rPr lang="en-US" dirty="0" err="1">
                <a:latin typeface="Comic Sans MS" panose="030F0702030302020204" pitchFamily="66" charset="0"/>
              </a:rPr>
              <a:t>Esqueci</a:t>
            </a:r>
            <a:r>
              <a:rPr lang="en-US" dirty="0">
                <a:latin typeface="Comic Sans MS" panose="030F0702030302020204" pitchFamily="66" charset="0"/>
              </a:rPr>
              <a:t> que </a:t>
            </a:r>
            <a:r>
              <a:rPr lang="en-US" dirty="0" err="1">
                <a:latin typeface="Comic Sans MS" panose="030F0702030302020204" pitchFamily="66" charset="0"/>
              </a:rPr>
              <a:t>tinhamos</a:t>
            </a:r>
            <a:r>
              <a:rPr lang="en-US" dirty="0">
                <a:latin typeface="Comic Sans MS" panose="030F0702030302020204" pitchFamily="66" charset="0"/>
              </a:rPr>
              <a:t> que ser </a:t>
            </a:r>
            <a:r>
              <a:rPr lang="en-US" dirty="0" err="1">
                <a:latin typeface="Comic Sans MS" panose="030F0702030302020204" pitchFamily="66" charset="0"/>
              </a:rPr>
              <a:t>bons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em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fingir</a:t>
            </a:r>
            <a:r>
              <a:rPr lang="en-US" dirty="0">
                <a:latin typeface="Comic Sans MS" panose="030F0702030302020204" pitchFamily="66" charset="0"/>
              </a:rPr>
              <a:t>…</a:t>
            </a:r>
            <a:endParaRPr lang="pt-BR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400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0"/>
            <a:ext cx="3876675" cy="51435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227269" y="2497120"/>
            <a:ext cx="2396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i="1" dirty="0">
                <a:solidFill>
                  <a:srgbClr val="157D64"/>
                </a:solidFill>
              </a:rPr>
              <a:t>GESTÃO DE INFRAESTRUTURA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227267" y="2734982"/>
            <a:ext cx="4710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Aula 2: Desafios para gestão da infraestrutura de TI</a:t>
            </a:r>
          </a:p>
        </p:txBody>
      </p:sp>
    </p:spTree>
    <p:extLst>
      <p:ext uri="{BB962C8B-B14F-4D97-AF65-F5344CB8AC3E}">
        <p14:creationId xmlns:p14="http://schemas.microsoft.com/office/powerpoint/2010/main" val="277924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10"/>
          <p:cNvSpPr/>
          <p:nvPr/>
        </p:nvSpPr>
        <p:spPr>
          <a:xfrm rot="275902">
            <a:off x="8052697" y="1323246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496381" y="1230920"/>
            <a:ext cx="7900838" cy="29507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de cantos arredondados 5"/>
          <p:cNvSpPr/>
          <p:nvPr/>
        </p:nvSpPr>
        <p:spPr>
          <a:xfrm flipV="1">
            <a:off x="505643" y="4181670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651857" y="2291017"/>
            <a:ext cx="4645839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Dimensionamento da estrutura organizacional da área de TI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Equipe de alto desempenho;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Remuneração compatível;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Ambiente empresarial para atrair e reter profissionais com habilidades chaves.</a:t>
            </a:r>
          </a:p>
        </p:txBody>
      </p:sp>
      <p:grpSp>
        <p:nvGrpSpPr>
          <p:cNvPr id="11" name="Grupo 7"/>
          <p:cNvGrpSpPr/>
          <p:nvPr/>
        </p:nvGrpSpPr>
        <p:grpSpPr>
          <a:xfrm>
            <a:off x="5319816" y="1456250"/>
            <a:ext cx="3357840" cy="2609358"/>
            <a:chOff x="8959367" y="2243285"/>
            <a:chExt cx="2952014" cy="2729264"/>
          </a:xfrm>
        </p:grpSpPr>
        <p:sp>
          <p:nvSpPr>
            <p:cNvPr id="12" name="Retângulo 11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4" name="CaixaDeTexto 13"/>
          <p:cNvSpPr txBox="1"/>
          <p:nvPr/>
        </p:nvSpPr>
        <p:spPr>
          <a:xfrm>
            <a:off x="651857" y="1657373"/>
            <a:ext cx="4454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397" y="1604128"/>
            <a:ext cx="308610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</p:spTree>
    <p:extLst>
      <p:ext uri="{BB962C8B-B14F-4D97-AF65-F5344CB8AC3E}">
        <p14:creationId xmlns:p14="http://schemas.microsoft.com/office/powerpoint/2010/main" val="4205016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10"/>
          <p:cNvSpPr/>
          <p:nvPr/>
        </p:nvSpPr>
        <p:spPr>
          <a:xfrm rot="275902">
            <a:off x="8052697" y="1323246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378135" y="695439"/>
            <a:ext cx="7081444" cy="11196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de cantos arredondados 5"/>
          <p:cNvSpPr/>
          <p:nvPr/>
        </p:nvSpPr>
        <p:spPr>
          <a:xfrm flipV="1">
            <a:off x="505643" y="4181670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4027385" y="247437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DC5162-31FC-4983-9650-E08A6419E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64" y="1749804"/>
            <a:ext cx="8983436" cy="2793287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54521" y="695439"/>
            <a:ext cx="6745728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Dimensionamento da estrutura organizacional da área de TI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Equipe de alto desempenho;</a:t>
            </a:r>
          </a:p>
          <a:p>
            <a:pPr marL="285750" indent="-28575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Remuneração compatível; .</a:t>
            </a:r>
          </a:p>
          <a:p>
            <a:pPr marL="285750" indent="-28575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Ambiente empresarial para atrair e reter profissionais com habilidades chaves</a:t>
            </a: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E0358909-CB46-49CD-921F-4BD3279E5799}"/>
              </a:ext>
            </a:extLst>
          </p:cNvPr>
          <p:cNvSpPr/>
          <p:nvPr/>
        </p:nvSpPr>
        <p:spPr>
          <a:xfrm>
            <a:off x="220006" y="1815050"/>
            <a:ext cx="2578196" cy="1361287"/>
          </a:xfrm>
          <a:prstGeom prst="wedgeRoundRectCallout">
            <a:avLst>
              <a:gd name="adj1" fmla="val -14571"/>
              <a:gd name="adj2" fmla="val 52295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Eu tenho </a:t>
            </a:r>
            <a:r>
              <a:rPr lang="en-US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uma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oferta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de outra empresa, mas </a:t>
            </a:r>
            <a:r>
              <a:rPr lang="en-US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vou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lhe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da a chance de </a:t>
            </a:r>
            <a:r>
              <a:rPr lang="en-US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conquistar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 minha </a:t>
            </a:r>
            <a:r>
              <a:rPr lang="en-US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lealdade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8" name="Balão de Pensamento: Nuvem 17">
            <a:extLst>
              <a:ext uri="{FF2B5EF4-FFF2-40B4-BE49-F238E27FC236}">
                <a16:creationId xmlns:a16="http://schemas.microsoft.com/office/drawing/2014/main" id="{EFB2E0AD-148D-487B-A480-C1BD3B63E57A}"/>
              </a:ext>
            </a:extLst>
          </p:cNvPr>
          <p:cNvSpPr/>
          <p:nvPr/>
        </p:nvSpPr>
        <p:spPr>
          <a:xfrm>
            <a:off x="3311073" y="1660096"/>
            <a:ext cx="2482507" cy="1598743"/>
          </a:xfrm>
          <a:prstGeom prst="cloudCallout">
            <a:avLst>
              <a:gd name="adj1" fmla="val -11885"/>
              <a:gd name="adj2" fmla="val 362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omic Sans MS" panose="030F0702030302020204" pitchFamily="66" charset="0"/>
              </a:rPr>
              <a:t>Agora é só </a:t>
            </a:r>
            <a:r>
              <a:rPr lang="en-US" sz="2000" b="1" dirty="0" err="1">
                <a:latin typeface="Comic Sans MS" panose="030F0702030302020204" pitchFamily="66" charset="0"/>
              </a:rPr>
              <a:t>sentar</a:t>
            </a:r>
            <a:r>
              <a:rPr lang="en-US" sz="2000" b="1" dirty="0">
                <a:latin typeface="Comic Sans MS" panose="030F0702030302020204" pitchFamily="66" charset="0"/>
              </a:rPr>
              <a:t> e </a:t>
            </a:r>
            <a:r>
              <a:rPr lang="en-US" sz="2000" b="1" dirty="0" err="1">
                <a:latin typeface="Comic Sans MS" panose="030F0702030302020204" pitchFamily="66" charset="0"/>
              </a:rPr>
              <a:t>esperar</a:t>
            </a:r>
            <a:r>
              <a:rPr lang="en-US" dirty="0"/>
              <a:t> </a:t>
            </a:r>
            <a:endParaRPr lang="pt-BR" dirty="0"/>
          </a:p>
        </p:txBody>
      </p:sp>
      <p:sp>
        <p:nvSpPr>
          <p:cNvPr id="20" name="Balão de Pensamento: Nuvem 19">
            <a:extLst>
              <a:ext uri="{FF2B5EF4-FFF2-40B4-BE49-F238E27FC236}">
                <a16:creationId xmlns:a16="http://schemas.microsoft.com/office/drawing/2014/main" id="{53BC8628-F988-4561-AF23-1D0D64905665}"/>
              </a:ext>
            </a:extLst>
          </p:cNvPr>
          <p:cNvSpPr/>
          <p:nvPr/>
        </p:nvSpPr>
        <p:spPr>
          <a:xfrm>
            <a:off x="5850449" y="1637459"/>
            <a:ext cx="1737307" cy="1598743"/>
          </a:xfrm>
          <a:prstGeom prst="cloudCallout">
            <a:avLst>
              <a:gd name="adj1" fmla="val 4123"/>
              <a:gd name="adj2" fmla="val 5243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omic Sans MS" panose="030F0702030302020204" pitchFamily="66" charset="0"/>
              </a:rPr>
              <a:t>..e a </a:t>
            </a:r>
            <a:r>
              <a:rPr lang="en-US" sz="2000" b="1" dirty="0" err="1">
                <a:latin typeface="Comic Sans MS" panose="030F0702030302020204" pitchFamily="66" charset="0"/>
              </a:rPr>
              <a:t>oferta</a:t>
            </a:r>
            <a:r>
              <a:rPr lang="en-US" sz="2000" b="1" dirty="0">
                <a:latin typeface="Comic Sans MS" panose="030F0702030302020204" pitchFamily="66" charset="0"/>
              </a:rPr>
              <a:t> </a:t>
            </a:r>
            <a:r>
              <a:rPr lang="en-US" sz="2000" b="1" dirty="0" err="1">
                <a:latin typeface="Comic Sans MS" panose="030F0702030302020204" pitchFamily="66" charset="0"/>
              </a:rPr>
              <a:t>inicial</a:t>
            </a:r>
            <a:r>
              <a:rPr lang="en-US" sz="2000" b="1" dirty="0">
                <a:latin typeface="Comic Sans MS" panose="030F0702030302020204" pitchFamily="66" charset="0"/>
              </a:rPr>
              <a:t> é…</a:t>
            </a:r>
            <a:endParaRPr lang="pt-BR" dirty="0"/>
          </a:p>
        </p:txBody>
      </p:sp>
      <p:sp>
        <p:nvSpPr>
          <p:cNvPr id="21" name="Balão de Fala: Retângulo com Cantos Arredondados 20">
            <a:extLst>
              <a:ext uri="{FF2B5EF4-FFF2-40B4-BE49-F238E27FC236}">
                <a16:creationId xmlns:a16="http://schemas.microsoft.com/office/drawing/2014/main" id="{6DAA11AD-7F06-4FD1-9C74-64131CAECBE8}"/>
              </a:ext>
            </a:extLst>
          </p:cNvPr>
          <p:cNvSpPr/>
          <p:nvPr/>
        </p:nvSpPr>
        <p:spPr>
          <a:xfrm>
            <a:off x="7734300" y="1889384"/>
            <a:ext cx="1249136" cy="1369455"/>
          </a:xfrm>
          <a:prstGeom prst="wedgeRoundRectCallout">
            <a:avLst>
              <a:gd name="adj1" fmla="val 1008"/>
              <a:gd name="adj2" fmla="val 78497"/>
              <a:gd name="adj3" fmla="val 16667"/>
            </a:avLst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Isso mesmo, pode bater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nele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estaciona-mento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116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10"/>
          <p:cNvSpPr/>
          <p:nvPr/>
        </p:nvSpPr>
        <p:spPr>
          <a:xfrm rot="275902">
            <a:off x="8052697" y="1555366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496381" y="1359027"/>
            <a:ext cx="7900838" cy="28929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de cantos arredondados 5"/>
          <p:cNvSpPr/>
          <p:nvPr/>
        </p:nvSpPr>
        <p:spPr>
          <a:xfrm flipV="1">
            <a:off x="505643" y="4252009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756584" y="1766782"/>
            <a:ext cx="4933798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Entrega de valor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 gestão de valor da TI refere-se às atividades conduzidas para que a TI demonstre o seu valor para o negócio em termos de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custos relativos, transformação do negócio e apoio à estratégia do negócio e as medições decorrentes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.” (FERNANDES e  ABREU, 2014)</a:t>
            </a:r>
          </a:p>
        </p:txBody>
      </p:sp>
      <p:grpSp>
        <p:nvGrpSpPr>
          <p:cNvPr id="11" name="Grupo 7"/>
          <p:cNvGrpSpPr/>
          <p:nvPr/>
        </p:nvGrpSpPr>
        <p:grpSpPr>
          <a:xfrm>
            <a:off x="5901396" y="1688370"/>
            <a:ext cx="2776259" cy="2269713"/>
            <a:chOff x="8959367" y="2243285"/>
            <a:chExt cx="2952014" cy="2729264"/>
          </a:xfrm>
        </p:grpSpPr>
        <p:sp>
          <p:nvSpPr>
            <p:cNvPr id="12" name="Retângulo 11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243" y="1826316"/>
            <a:ext cx="2460194" cy="19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</p:spTree>
    <p:extLst>
      <p:ext uri="{BB962C8B-B14F-4D97-AF65-F5344CB8AC3E}">
        <p14:creationId xmlns:p14="http://schemas.microsoft.com/office/powerpoint/2010/main" val="709666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8210450" y="161515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369785" y="993393"/>
            <a:ext cx="8207305" cy="362441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de cantos arredondados 5"/>
          <p:cNvSpPr/>
          <p:nvPr/>
        </p:nvSpPr>
        <p:spPr>
          <a:xfrm flipV="1">
            <a:off x="379048" y="4650646"/>
            <a:ext cx="820730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8" name="Grupo 7"/>
          <p:cNvGrpSpPr/>
          <p:nvPr/>
        </p:nvGrpSpPr>
        <p:grpSpPr>
          <a:xfrm>
            <a:off x="5350934" y="564639"/>
            <a:ext cx="3854027" cy="3672844"/>
            <a:chOff x="8959367" y="2243285"/>
            <a:chExt cx="2952014" cy="2729264"/>
          </a:xfrm>
        </p:grpSpPr>
        <p:sp>
          <p:nvSpPr>
            <p:cNvPr id="19" name="Retângulo 18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762" y="657606"/>
            <a:ext cx="3699719" cy="3492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CaixaDeTexto 21"/>
          <p:cNvSpPr txBox="1"/>
          <p:nvPr/>
        </p:nvSpPr>
        <p:spPr>
          <a:xfrm>
            <a:off x="413089" y="1002334"/>
            <a:ext cx="5861247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 algn="just">
              <a:spcBef>
                <a:spcPts val="600"/>
              </a:spcBef>
              <a:spcAft>
                <a:spcPts val="300"/>
              </a:spcAft>
              <a:defRPr/>
            </a:pPr>
            <a:r>
              <a:rPr lang="pt-BR" b="1" u="sng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Entrega de valor </a:t>
            </a:r>
            <a:endParaRPr lang="pt-BR" u="sng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just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Gerenciamento do portfólio de TI</a:t>
            </a:r>
          </a:p>
          <a:p>
            <a:pPr marL="342900" indent="-342900" algn="just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Operações de serviços de TI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Relacionamento entre a área de TI e os usuários e clientes</a:t>
            </a:r>
          </a:p>
          <a:p>
            <a:pPr marL="342900" indent="-342900" algn="just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Relacionamento com os fornecedores de demanda de TI</a:t>
            </a:r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Gestão de desempenho 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lphaLcParenR"/>
              <a:defRPr/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esultados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para a TI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lphaLcParenR"/>
              <a:defRPr/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esultados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para os negócios</a:t>
            </a:r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Gestão de comunicação</a:t>
            </a:r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Gestão de riscos</a:t>
            </a:r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Gestão da mudança organizacional</a:t>
            </a:r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Avaliação independente: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</p:spTree>
    <p:extLst>
      <p:ext uri="{BB962C8B-B14F-4D97-AF65-F5344CB8AC3E}">
        <p14:creationId xmlns:p14="http://schemas.microsoft.com/office/powerpoint/2010/main" val="4030481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10"/>
          <p:cNvSpPr/>
          <p:nvPr/>
        </p:nvSpPr>
        <p:spPr>
          <a:xfrm rot="275902">
            <a:off x="8210450" y="161515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369786" y="1026237"/>
            <a:ext cx="8207305" cy="362441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de cantos arredondados 5"/>
          <p:cNvSpPr/>
          <p:nvPr/>
        </p:nvSpPr>
        <p:spPr>
          <a:xfrm flipV="1">
            <a:off x="379048" y="4650646"/>
            <a:ext cx="820730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Grupo 7"/>
          <p:cNvGrpSpPr/>
          <p:nvPr/>
        </p:nvGrpSpPr>
        <p:grpSpPr>
          <a:xfrm>
            <a:off x="6435969" y="1748157"/>
            <a:ext cx="2399439" cy="2269713"/>
            <a:chOff x="8959367" y="2243285"/>
            <a:chExt cx="2952014" cy="2729264"/>
          </a:xfrm>
        </p:grpSpPr>
        <p:sp>
          <p:nvSpPr>
            <p:cNvPr id="12" name="Retângulo 11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48" y="1906415"/>
            <a:ext cx="2070323" cy="19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aixaDeTexto 15"/>
          <p:cNvSpPr txBox="1"/>
          <p:nvPr/>
        </p:nvSpPr>
        <p:spPr>
          <a:xfrm>
            <a:off x="493356" y="1268781"/>
            <a:ext cx="58612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 algn="just"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Entrega de valor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20638" algn="just"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Gerenciamento do portfólio de TI: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Reflete a realidade das demandas sobre a área de TI em um determinado momento.” (FERNANDES e ABREU, 2014)</a:t>
            </a:r>
          </a:p>
          <a:p>
            <a:pPr marL="288925" lvl="1" indent="-288925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266700" algn="l"/>
              </a:tabLs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Monitorar e gerenciar as mudanças no portfólio de TI;</a:t>
            </a:r>
          </a:p>
          <a:p>
            <a:pPr marL="288925" lvl="1" indent="-288925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266700" algn="l"/>
              </a:tabLs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Garantir que os projetos, serviços e inovações desenvolvidos ou fornecidos venham do portfólio;</a:t>
            </a:r>
          </a:p>
          <a:p>
            <a:pPr marL="288925" lvl="1" indent="-288925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266700" algn="l"/>
              </a:tabLs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Garantir o uso adequado dos recursos;</a:t>
            </a:r>
          </a:p>
          <a:p>
            <a:pPr marL="288925" lvl="1" indent="-288925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266700" algn="l"/>
              </a:tabLs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Avaliar se os objetivos de retorno de investimento estão sendo atendidos;</a:t>
            </a:r>
          </a:p>
          <a:p>
            <a:pPr marL="288925" lvl="1" indent="-288925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266700" algn="l"/>
              </a:tabLs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Monitorar projetos, serviços, inovações e manutenções de recursos de acordo com os padrões de desempenho estabelecidos; </a:t>
            </a:r>
          </a:p>
          <a:p>
            <a:pPr marL="288925" lvl="1" indent="-288925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266700" algn="l"/>
              </a:tabLs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Avaliar o impacto de mudanças do portfólio sobre a demanda de serviços.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</p:spTree>
    <p:extLst>
      <p:ext uri="{BB962C8B-B14F-4D97-AF65-F5344CB8AC3E}">
        <p14:creationId xmlns:p14="http://schemas.microsoft.com/office/powerpoint/2010/main" val="1930326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8210450" y="161515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369786" y="1026237"/>
            <a:ext cx="8207305" cy="362441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de cantos arredondados 5"/>
          <p:cNvSpPr/>
          <p:nvPr/>
        </p:nvSpPr>
        <p:spPr>
          <a:xfrm flipV="1">
            <a:off x="379048" y="4650646"/>
            <a:ext cx="820730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8" name="Grupo 7"/>
          <p:cNvGrpSpPr/>
          <p:nvPr/>
        </p:nvGrpSpPr>
        <p:grpSpPr>
          <a:xfrm>
            <a:off x="6435969" y="1748157"/>
            <a:ext cx="2399439" cy="2269713"/>
            <a:chOff x="8959367" y="2243285"/>
            <a:chExt cx="2952014" cy="2729264"/>
          </a:xfrm>
        </p:grpSpPr>
        <p:sp>
          <p:nvSpPr>
            <p:cNvPr id="19" name="Retângulo 18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48" y="1906415"/>
            <a:ext cx="2070323" cy="19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CaixaDeTexto 21"/>
          <p:cNvSpPr txBox="1"/>
          <p:nvPr/>
        </p:nvSpPr>
        <p:spPr>
          <a:xfrm>
            <a:off x="493356" y="1268781"/>
            <a:ext cx="5861247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 algn="just"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Entrega de valor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 área de TI é um conjunto de operações dedicadas a prover serviços para usuários e/ou clientes externos e para a própria área de TI.” (FERNANDES e ABREU, 2014)</a:t>
            </a:r>
          </a:p>
          <a:p>
            <a:pPr marL="285750" indent="-285750" algn="just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Operações de serviços de TI: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Uma operação de serviços para estar de acordo com as necessidades de operação de TI. Alguns itens de sua  composição: </a:t>
            </a:r>
          </a:p>
          <a:p>
            <a:pPr marL="741363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serviços aos usuários e clientes; </a:t>
            </a:r>
          </a:p>
          <a:p>
            <a:pPr marL="741363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requisitos de conformidade desses serviços;</a:t>
            </a:r>
          </a:p>
          <a:p>
            <a:pPr marL="741363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níveis de serviços esperados;</a:t>
            </a:r>
          </a:p>
          <a:p>
            <a:pPr marL="741363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processos para executar e apoiar os serviços; </a:t>
            </a:r>
          </a:p>
          <a:p>
            <a:pPr marL="741363" lvl="1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estrutura organizacional com as competências para operar os processos.  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</p:spTree>
    <p:extLst>
      <p:ext uri="{BB962C8B-B14F-4D97-AF65-F5344CB8AC3E}">
        <p14:creationId xmlns:p14="http://schemas.microsoft.com/office/powerpoint/2010/main" val="1907713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8210450" y="161515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369786" y="1026237"/>
            <a:ext cx="8207305" cy="362441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de cantos arredondados 5"/>
          <p:cNvSpPr/>
          <p:nvPr/>
        </p:nvSpPr>
        <p:spPr>
          <a:xfrm flipV="1">
            <a:off x="379048" y="4650646"/>
            <a:ext cx="820730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8" name="Grupo 7"/>
          <p:cNvGrpSpPr/>
          <p:nvPr/>
        </p:nvGrpSpPr>
        <p:grpSpPr>
          <a:xfrm>
            <a:off x="6435969" y="1748157"/>
            <a:ext cx="2399439" cy="2269713"/>
            <a:chOff x="8959367" y="2243285"/>
            <a:chExt cx="2952014" cy="2729264"/>
          </a:xfrm>
        </p:grpSpPr>
        <p:sp>
          <p:nvSpPr>
            <p:cNvPr id="19" name="Retângulo 18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48" y="1906415"/>
            <a:ext cx="2070323" cy="19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CaixaDeTexto 21"/>
          <p:cNvSpPr txBox="1"/>
          <p:nvPr/>
        </p:nvSpPr>
        <p:spPr>
          <a:xfrm>
            <a:off x="758285" y="1246872"/>
            <a:ext cx="5415075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Entrega de valor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Relacionamento entre a área de TI e os usuários e clientes: </a:t>
            </a:r>
          </a:p>
          <a:p>
            <a:pPr marL="741363" lvl="1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 como o cliente solicita o serviço; </a:t>
            </a:r>
          </a:p>
          <a:p>
            <a:pPr marL="741363" lvl="1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quem solicita o serviço; </a:t>
            </a:r>
          </a:p>
          <a:p>
            <a:pPr marL="741363" lvl="1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as prioridades são estabelecidas; </a:t>
            </a:r>
          </a:p>
          <a:p>
            <a:pPr marL="741363" lvl="1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os serviços são avaliados; </a:t>
            </a:r>
          </a:p>
          <a:p>
            <a:pPr marL="741363" lvl="1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os canais de comunicação; </a:t>
            </a:r>
          </a:p>
          <a:p>
            <a:pPr marL="741363" lvl="1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as responsabilidades são atribuídas em projetos e serviços; etc. (FERNANDES e ABREU, 2014)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</p:spTree>
    <p:extLst>
      <p:ext uri="{BB962C8B-B14F-4D97-AF65-F5344CB8AC3E}">
        <p14:creationId xmlns:p14="http://schemas.microsoft.com/office/powerpoint/2010/main" val="1648145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8020994" y="1589104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598335" y="1294228"/>
            <a:ext cx="7789300" cy="30539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de cantos arredondados 5"/>
          <p:cNvSpPr/>
          <p:nvPr/>
        </p:nvSpPr>
        <p:spPr>
          <a:xfrm flipV="1">
            <a:off x="607597" y="4348190"/>
            <a:ext cx="7789300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8" name="Grupo 7"/>
          <p:cNvGrpSpPr/>
          <p:nvPr/>
        </p:nvGrpSpPr>
        <p:grpSpPr>
          <a:xfrm>
            <a:off x="6246513" y="1722108"/>
            <a:ext cx="2399439" cy="2269713"/>
            <a:chOff x="8959367" y="2243285"/>
            <a:chExt cx="2952014" cy="2729264"/>
          </a:xfrm>
        </p:grpSpPr>
        <p:sp>
          <p:nvSpPr>
            <p:cNvPr id="19" name="Retângulo 18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292" y="1880366"/>
            <a:ext cx="2070323" cy="19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CaixaDeTexto 21"/>
          <p:cNvSpPr txBox="1"/>
          <p:nvPr/>
        </p:nvSpPr>
        <p:spPr>
          <a:xfrm>
            <a:off x="905594" y="2156772"/>
            <a:ext cx="499540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Entrega de valor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Relacionamento com os fornecedores de demanda de TI: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Dirigido pela estratégia de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sourcing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pelos processos de TI relativos à parte terceirizada e pelo portfólio de TI. (FERNANDES e ABREU, 2014)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</p:spTree>
    <p:extLst>
      <p:ext uri="{BB962C8B-B14F-4D97-AF65-F5344CB8AC3E}">
        <p14:creationId xmlns:p14="http://schemas.microsoft.com/office/powerpoint/2010/main" val="2460082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0"/>
          <p:cNvSpPr/>
          <p:nvPr/>
        </p:nvSpPr>
        <p:spPr>
          <a:xfrm rot="275902">
            <a:off x="8210450" y="150261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369786" y="1111023"/>
            <a:ext cx="8207305" cy="327233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de cantos arredondados 5"/>
          <p:cNvSpPr/>
          <p:nvPr/>
        </p:nvSpPr>
        <p:spPr>
          <a:xfrm flipV="1">
            <a:off x="379048" y="4383358"/>
            <a:ext cx="820730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rupo 7"/>
          <p:cNvGrpSpPr/>
          <p:nvPr/>
        </p:nvGrpSpPr>
        <p:grpSpPr>
          <a:xfrm>
            <a:off x="6435969" y="1635616"/>
            <a:ext cx="2399439" cy="2269713"/>
            <a:chOff x="8959367" y="2243285"/>
            <a:chExt cx="2952014" cy="2729264"/>
          </a:xfrm>
        </p:grpSpPr>
        <p:sp>
          <p:nvSpPr>
            <p:cNvPr id="21" name="Retângulo 20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48" y="1793874"/>
            <a:ext cx="2070323" cy="19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758285" y="1422399"/>
            <a:ext cx="541507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Entrega de valor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Gestão de desempenho: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(FERNANDES e ABREU, 2014)</a:t>
            </a:r>
          </a:p>
          <a:p>
            <a:pPr marL="450850" lvl="2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 da TI —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compreendem medições e indicadores para: </a:t>
            </a:r>
          </a:p>
          <a:p>
            <a:pPr marL="908050" lvl="3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Execução e gerenciamento de processos e serviços de TI; </a:t>
            </a:r>
          </a:p>
          <a:p>
            <a:pPr marL="908050" lvl="3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Gerenciamento de níveis de serviços;</a:t>
            </a:r>
          </a:p>
          <a:p>
            <a:pPr marL="908050" lvl="3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Gerenciamento da estratégia; e </a:t>
            </a:r>
          </a:p>
          <a:p>
            <a:pPr marL="908050" lvl="3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Gerenciamento de projetos.</a:t>
            </a:r>
          </a:p>
          <a:p>
            <a:pPr marL="450850" lvl="2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Resultados para o negócio —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representam o impacto dos resultados da TI em termos de agregação de valor para o negócio.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</p:spTree>
    <p:extLst>
      <p:ext uri="{BB962C8B-B14F-4D97-AF65-F5344CB8AC3E}">
        <p14:creationId xmlns:p14="http://schemas.microsoft.com/office/powerpoint/2010/main" val="2919834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8210450" y="150261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369786" y="1111023"/>
            <a:ext cx="8207305" cy="327233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de cantos arredondados 5"/>
          <p:cNvSpPr/>
          <p:nvPr/>
        </p:nvSpPr>
        <p:spPr>
          <a:xfrm flipV="1">
            <a:off x="379048" y="4383358"/>
            <a:ext cx="820730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8" name="Grupo 7"/>
          <p:cNvGrpSpPr/>
          <p:nvPr/>
        </p:nvGrpSpPr>
        <p:grpSpPr>
          <a:xfrm>
            <a:off x="6435969" y="1635616"/>
            <a:ext cx="2399439" cy="2269713"/>
            <a:chOff x="8959367" y="2243285"/>
            <a:chExt cx="2952014" cy="2729264"/>
          </a:xfrm>
        </p:grpSpPr>
        <p:sp>
          <p:nvSpPr>
            <p:cNvPr id="19" name="Retângulo 18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48" y="1793874"/>
            <a:ext cx="2070323" cy="19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CaixaDeTexto 21"/>
          <p:cNvSpPr txBox="1"/>
          <p:nvPr/>
        </p:nvSpPr>
        <p:spPr>
          <a:xfrm>
            <a:off x="758285" y="1523977"/>
            <a:ext cx="541507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Entrega de valor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Gestão de comunicação: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(FERNANDES e ABREU, 2014)</a:t>
            </a:r>
          </a:p>
          <a:p>
            <a:pPr indent="-201613" algn="just"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comunicação, além de ser fundamental para a tomada de decisão, também é uma forma da área de TI se promover e aumentar a sua credibilidade na empresa.</a:t>
            </a:r>
          </a:p>
          <a:p>
            <a:pPr indent="-201613" algn="just"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forma mais eficiente de comunicação do desempenho é através de um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dashboard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(painel informativo) que permita ao executivo consultar e entender, de forma rápida, o desempenho da TI. 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</p:spTree>
    <p:extLst>
      <p:ext uri="{BB962C8B-B14F-4D97-AF65-F5344CB8AC3E}">
        <p14:creationId xmlns:p14="http://schemas.microsoft.com/office/powerpoint/2010/main" val="198070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69785" y="561729"/>
            <a:ext cx="1662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Temas desta aula</a:t>
            </a:r>
          </a:p>
        </p:txBody>
      </p:sp>
      <p:pic>
        <p:nvPicPr>
          <p:cNvPr id="6" name="Picture 2" descr="http://www.marketingmattersinbound.com/wp-content/uploads/2014/03/shutterstock_164801765.jp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0029" y="0"/>
            <a:ext cx="483397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722103920"/>
              </p:ext>
            </p:extLst>
          </p:nvPr>
        </p:nvGraphicFramePr>
        <p:xfrm>
          <a:off x="788692" y="1526345"/>
          <a:ext cx="3904604" cy="2301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0755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/>
          <p:cNvSpPr/>
          <p:nvPr/>
        </p:nvSpPr>
        <p:spPr>
          <a:xfrm rot="275902">
            <a:off x="8210450" y="150261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369786" y="1111023"/>
            <a:ext cx="8207305" cy="327233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de cantos arredondados 5"/>
          <p:cNvSpPr/>
          <p:nvPr/>
        </p:nvSpPr>
        <p:spPr>
          <a:xfrm flipV="1">
            <a:off x="379048" y="4383358"/>
            <a:ext cx="820730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6435969" y="1635616"/>
            <a:ext cx="2399439" cy="2269713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48" y="1793874"/>
            <a:ext cx="2070323" cy="19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CaixaDeTexto 20"/>
          <p:cNvSpPr txBox="1"/>
          <p:nvPr/>
        </p:nvSpPr>
        <p:spPr>
          <a:xfrm>
            <a:off x="758285" y="1523977"/>
            <a:ext cx="541507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Entrega de valor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Gestão de riscos: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(FERNANDES e ABREU, 2014)</a:t>
            </a:r>
          </a:p>
          <a:p>
            <a:pPr algn="just"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 gestão de riscos relacionados à TI deve ser realizada de forma integrada à gestão corporativa de riscos, com uma abordagem de balanceamento de custos e benefícios.” </a:t>
            </a:r>
          </a:p>
          <a:p>
            <a:pPr algn="just"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 resultado da avaliação deve ser entendido pelas partes interessadas e expresso em termos financeiros, para permitir que as partes interessadas alinhem o riscos a níveis de tolerância aceitáveis.”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</p:spTree>
    <p:extLst>
      <p:ext uri="{BB962C8B-B14F-4D97-AF65-F5344CB8AC3E}">
        <p14:creationId xmlns:p14="http://schemas.microsoft.com/office/powerpoint/2010/main" val="829408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10"/>
          <p:cNvSpPr/>
          <p:nvPr/>
        </p:nvSpPr>
        <p:spPr>
          <a:xfrm rot="275902">
            <a:off x="8210450" y="150261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369786" y="1111023"/>
            <a:ext cx="8207305" cy="327233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de cantos arredondados 5"/>
          <p:cNvSpPr/>
          <p:nvPr/>
        </p:nvSpPr>
        <p:spPr>
          <a:xfrm flipV="1">
            <a:off x="379048" y="4383358"/>
            <a:ext cx="820730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6" name="Grupo 7"/>
          <p:cNvGrpSpPr/>
          <p:nvPr/>
        </p:nvGrpSpPr>
        <p:grpSpPr>
          <a:xfrm>
            <a:off x="6435969" y="1635616"/>
            <a:ext cx="2399439" cy="2269713"/>
            <a:chOff x="8959367" y="2243285"/>
            <a:chExt cx="2952014" cy="2729264"/>
          </a:xfrm>
        </p:grpSpPr>
        <p:sp>
          <p:nvSpPr>
            <p:cNvPr id="27" name="Retângulo 2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48" y="1793874"/>
            <a:ext cx="2070323" cy="19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CaixaDeTexto 29"/>
          <p:cNvSpPr txBox="1"/>
          <p:nvPr/>
        </p:nvSpPr>
        <p:spPr>
          <a:xfrm>
            <a:off x="733109" y="1563070"/>
            <a:ext cx="5419367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Entrega de valor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Gestão da mudança organizacional: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(ZIEMER, 2007 apud FERNANDES e ABREU, 2014)</a:t>
            </a:r>
          </a:p>
          <a:p>
            <a:pPr indent="-201613"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“O modelo tradicional de gerenciamento fracassa por enfatizar apenas a mudança (ou seja, aquilo que acontece fora das pessoas), descuidando da transição, do processo interior de adaptação e transformação, que é um passo necessário para que as pessoas consigam lidar com novas situações.”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</p:spTree>
    <p:extLst>
      <p:ext uri="{BB962C8B-B14F-4D97-AF65-F5344CB8AC3E}">
        <p14:creationId xmlns:p14="http://schemas.microsoft.com/office/powerpoint/2010/main" val="3563222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210450" y="1502612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69786" y="1111023"/>
            <a:ext cx="8207305" cy="327233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379048" y="4383358"/>
            <a:ext cx="8207305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Grupo 7"/>
          <p:cNvGrpSpPr/>
          <p:nvPr/>
        </p:nvGrpSpPr>
        <p:grpSpPr>
          <a:xfrm>
            <a:off x="6435969" y="1635616"/>
            <a:ext cx="2399439" cy="2269713"/>
            <a:chOff x="8959367" y="2243285"/>
            <a:chExt cx="2952014" cy="2729264"/>
          </a:xfrm>
        </p:grpSpPr>
        <p:sp>
          <p:nvSpPr>
            <p:cNvPr id="6" name="Retângulo 5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48" y="1793874"/>
            <a:ext cx="2070323" cy="19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733109" y="1689407"/>
            <a:ext cx="5419367" cy="216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Entrega de valor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Avaliação independente: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201613" algn="just"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“É recomendável que as organizações possuam um modelo de avaliação independente (interna ou externa) sobre a conformidade de TI com as leis e regulamentos relevantes; com políticas, padrões e procedimentos organizacionais; com práticas geralmente aceitas e com um efetivo e eficiente desempenho de TI.” (FERNANDES e ABREU, 2014) 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</p:spTree>
    <p:extLst>
      <p:ext uri="{BB962C8B-B14F-4D97-AF65-F5344CB8AC3E}">
        <p14:creationId xmlns:p14="http://schemas.microsoft.com/office/powerpoint/2010/main" val="493879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278726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96381" y="946000"/>
            <a:ext cx="7900838" cy="377024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71624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63066" y="1092184"/>
            <a:ext cx="51688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ITIL 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ITIL :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Technology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Infrastructure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Library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(Biblioteca de Infraestrutura de Tecnologia da Informação)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pt-BR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ITIL não é uma metodologia, mas sim um conjunto de recomendações baseadas em boa práticas de Gerenciamento de Serviços de TI. (FREITAS, 2013)</a:t>
            </a:r>
          </a:p>
          <a:p>
            <a:pPr marL="285750" indent="-2857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“ITIL pode ser considerada uma fonte de boas práticas utilizada pelas organizações para estabelecer e melhorar suas capacitações em gerenciamento de serviços.” (FERNANDES e ABREU, 2014) 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 gerenciamento de serviços é responsável por utilizar políticas, processos e funções para realizar os serviços das empresas. De acordo com o ITIL, gerenciamento de serviços é um conjunto especializado  de habilidades organizacionais para fornecer valor a clientes na forma de serviços.” (FREITAS, 2013)</a:t>
            </a:r>
          </a:p>
        </p:txBody>
      </p:sp>
      <p:grpSp>
        <p:nvGrpSpPr>
          <p:cNvPr id="6" name="Grupo 7"/>
          <p:cNvGrpSpPr/>
          <p:nvPr/>
        </p:nvGrpSpPr>
        <p:grpSpPr>
          <a:xfrm>
            <a:off x="5901396" y="1411730"/>
            <a:ext cx="2776259" cy="3045410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0" name="CaixaDeTexto 9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435" y="1549677"/>
            <a:ext cx="2522180" cy="275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691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99"/>
          <a:stretch/>
        </p:blipFill>
        <p:spPr bwMode="auto">
          <a:xfrm>
            <a:off x="3124861" y="114470"/>
            <a:ext cx="5383121" cy="484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ângulo de cantos arredondados 5"/>
          <p:cNvSpPr/>
          <p:nvPr/>
        </p:nvSpPr>
        <p:spPr>
          <a:xfrm flipV="1">
            <a:off x="505643" y="471624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501093" y="6478"/>
            <a:ext cx="5164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  - ITIL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B01EF0F-A02F-4071-9B56-6D9A4E2FA308}"/>
              </a:ext>
            </a:extLst>
          </p:cNvPr>
          <p:cNvSpPr/>
          <p:nvPr/>
        </p:nvSpPr>
        <p:spPr>
          <a:xfrm>
            <a:off x="5978228" y="2358619"/>
            <a:ext cx="498202" cy="45419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  <a:endParaRPr lang="pt-BR" sz="32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9024F3A-A9DE-43A1-A8E0-D4372D8BAF61}"/>
              </a:ext>
            </a:extLst>
          </p:cNvPr>
          <p:cNvSpPr/>
          <p:nvPr/>
        </p:nvSpPr>
        <p:spPr>
          <a:xfrm>
            <a:off x="144468" y="861205"/>
            <a:ext cx="3059370" cy="380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Estratégia de serviço: </a:t>
            </a:r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transformar o gerenciamento de serviços em ativos estratégicos para atender aos objetivos estratégicos da empresa.</a:t>
            </a:r>
          </a:p>
          <a:p>
            <a:pPr marL="342900" lvl="1" indent="-342900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Desenho de serviço:  </a:t>
            </a:r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Concepção dos serviços de TI para garantir a qualidade do serviço, a satisfação do cliente e a relação custo benefício na prestação do serviço.</a:t>
            </a:r>
          </a:p>
          <a:p>
            <a:pPr marL="342900" lvl="1" indent="-342900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Transição de serviço: 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Desenvolvimento de recursos para a implementação de serviços novos ou modificados na operação de TI. </a:t>
            </a:r>
          </a:p>
          <a:p>
            <a:pPr marL="342900" lvl="1" indent="-342900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Operação de serviço: A</a:t>
            </a:r>
            <a:r>
              <a:rPr lang="pt-B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lcançar a eficácia e eficiência na entrega e no suporte dos serviços.</a:t>
            </a:r>
            <a:endParaRPr lang="pt-B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lvl="1" indent="-342900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Melhoria continuada de serviço: </a:t>
            </a:r>
            <a:r>
              <a:rPr lang="pt-B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identificar resultados e orientar sobre a melhoria.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91D8602-7552-4D8B-A4CE-ABFAB7D2FDE1}"/>
              </a:ext>
            </a:extLst>
          </p:cNvPr>
          <p:cNvSpPr/>
          <p:nvPr/>
        </p:nvSpPr>
        <p:spPr>
          <a:xfrm>
            <a:off x="5441962" y="1314337"/>
            <a:ext cx="498202" cy="45419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  <a:endParaRPr lang="pt-BR" sz="32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441A00D7-0A36-464D-A5EE-F06CDC4152B0}"/>
              </a:ext>
            </a:extLst>
          </p:cNvPr>
          <p:cNvSpPr/>
          <p:nvPr/>
        </p:nvSpPr>
        <p:spPr>
          <a:xfrm>
            <a:off x="6812478" y="3014459"/>
            <a:ext cx="457679" cy="45585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  <a:endParaRPr lang="pt-BR" sz="32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B2FCAA6-1D6B-4BEE-B858-2A10D92373BB}"/>
              </a:ext>
            </a:extLst>
          </p:cNvPr>
          <p:cNvSpPr/>
          <p:nvPr/>
        </p:nvSpPr>
        <p:spPr>
          <a:xfrm>
            <a:off x="4363380" y="2964335"/>
            <a:ext cx="498202" cy="45419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DA5813A-2830-460E-92B8-DD0BA3BB3E96}"/>
              </a:ext>
            </a:extLst>
          </p:cNvPr>
          <p:cNvSpPr/>
          <p:nvPr/>
        </p:nvSpPr>
        <p:spPr>
          <a:xfrm>
            <a:off x="4455944" y="453024"/>
            <a:ext cx="498202" cy="45419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68571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205141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96381" y="1041006"/>
            <a:ext cx="7900838" cy="35345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57556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Grupo 7"/>
          <p:cNvGrpSpPr/>
          <p:nvPr/>
        </p:nvGrpSpPr>
        <p:grpSpPr>
          <a:xfrm>
            <a:off x="5901396" y="1338145"/>
            <a:ext cx="2776259" cy="3045410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435" y="1476092"/>
            <a:ext cx="2522180" cy="275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617546" y="1323224"/>
            <a:ext cx="5168811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ITIL 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ITIL :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Technology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Infrastructure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Library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(Biblioteca de Infraestrutura de Tecnologia da Informação)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pt-BR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Existem cinco publicações principais, cada uma delas relacionada a uma etapa do ciclo de vida do serviço, conforme os seguintes objetivos: (FREITAS, 2013)</a:t>
            </a:r>
          </a:p>
          <a:p>
            <a:pPr marL="342900" lvl="1" indent="-342900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Estratégia de serviço: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transformar o gerenciamento de serviços em ativos estratégicos para atender aos objetivos estratégicos da empresa.</a:t>
            </a:r>
          </a:p>
          <a:p>
            <a:pPr marL="342900" lvl="1" indent="-342900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Desenho de serviço: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orientar a concepção dos serviços de TI para garantir a qualidade do serviço, a satisfação do cliente e a relação custo benefício na prestação do serviço.</a:t>
            </a:r>
          </a:p>
        </p:txBody>
      </p:sp>
    </p:spTree>
    <p:extLst>
      <p:ext uri="{BB962C8B-B14F-4D97-AF65-F5344CB8AC3E}">
        <p14:creationId xmlns:p14="http://schemas.microsoft.com/office/powerpoint/2010/main" val="2151958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169971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96381" y="1041006"/>
            <a:ext cx="7900838" cy="35345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57556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17546" y="1295088"/>
            <a:ext cx="5168811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ITIL 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ITIL :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Technology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Infrastructure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Library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(Biblioteca de Infraestrutura de Tecnologia da Informação)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pt-BR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19100" lvl="1" indent="-342900">
              <a:spcBef>
                <a:spcPts val="600"/>
              </a:spcBef>
              <a:spcAft>
                <a:spcPts val="300"/>
              </a:spcAft>
              <a:buFont typeface="+mj-lt"/>
              <a:buAutoNum type="arabicPeriod" startAt="3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Transição de serviço: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orientar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desenvolvimento de recursos para a implementação de serviços novos ou modificados na operação de TI. </a:t>
            </a:r>
          </a:p>
          <a:p>
            <a:pPr marL="419100" lvl="1" indent="-342900">
              <a:spcBef>
                <a:spcPts val="600"/>
              </a:spcBef>
              <a:spcAft>
                <a:spcPts val="300"/>
              </a:spcAft>
              <a:buFont typeface="+mj-lt"/>
              <a:buAutoNum type="arabicPeriod" startAt="3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Operação de serviço: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orientar sobre como alcançar a eficácia e eficiência na entrega e no suporte dos serviços.</a:t>
            </a:r>
          </a:p>
          <a:p>
            <a:pPr marL="419100" lvl="1" indent="-342900">
              <a:spcBef>
                <a:spcPts val="600"/>
              </a:spcBef>
              <a:spcAft>
                <a:spcPts val="300"/>
              </a:spcAft>
              <a:buFont typeface="+mj-lt"/>
              <a:buAutoNum type="arabicPeriod" startAt="3"/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Melhoria continuada de serviço: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identificar resultados e orientar sobre a melhoria dos serviços, unindo esforços com os ciclos de estratégia, desenho, transição e operação de serviço para criar e manter o valor dos serviços.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" name="Grupo 7"/>
          <p:cNvGrpSpPr/>
          <p:nvPr/>
        </p:nvGrpSpPr>
        <p:grpSpPr>
          <a:xfrm>
            <a:off x="5901396" y="1302975"/>
            <a:ext cx="2776259" cy="3045410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435" y="1440922"/>
            <a:ext cx="2522180" cy="275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119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21217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96381" y="1041006"/>
            <a:ext cx="7900838" cy="35345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57556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38674" y="1236008"/>
            <a:ext cx="480163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Riscos que rondam as organizações 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“Os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hackers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por sua definição original, são aqueles que utilizam seus conhecimentos para invadir sistemas, não com o intuito de causar danos às vítimas, mas sim como um desafio às suas habilidades.” (NAKAMURA e GEUS, 2010) 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“Os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crackers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são elementos que invadem sistemas para roubar informações e causar danos às vítimas. O termo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cracker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também é uma denominação utilizada para aqueles que decifram códigos e destroem proteções de software.”  (NAKAMURA e GEUS, 2010) 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flexibilidade de uso dos cabos de rede e da mobilidade, através das redes sem fio e equipamentos móveis, vêm aumentando muito os riscos nas organizações.  </a:t>
            </a: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" name="Grupo 7"/>
          <p:cNvGrpSpPr/>
          <p:nvPr/>
        </p:nvGrpSpPr>
        <p:grpSpPr>
          <a:xfrm>
            <a:off x="5549706" y="1345179"/>
            <a:ext cx="3127950" cy="2945468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369784" y="561729"/>
            <a:ext cx="6122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572" y="1462024"/>
            <a:ext cx="2886301" cy="271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0220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21217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57556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734078" y="759851"/>
            <a:ext cx="532764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219D93"/>
                </a:solidFill>
              </a:rPr>
              <a:t>Riscos que rondam as organizações 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Hackers x Crackers</a:t>
            </a:r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033518" y="203748"/>
            <a:ext cx="6122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35DB160-BE71-4C9B-9D8C-3FF23F6EF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70" t="25302" r="12382" b="30910"/>
          <a:stretch/>
        </p:blipFill>
        <p:spPr>
          <a:xfrm>
            <a:off x="0" y="1619250"/>
            <a:ext cx="8578487" cy="2717447"/>
          </a:xfrm>
          <a:prstGeom prst="rect">
            <a:avLst/>
          </a:prstGeom>
        </p:spPr>
      </p:pic>
      <p:sp>
        <p:nvSpPr>
          <p:cNvPr id="13" name="Balão de Fala: Retângulo com Cantos Arredondados 12">
            <a:extLst>
              <a:ext uri="{FF2B5EF4-FFF2-40B4-BE49-F238E27FC236}">
                <a16:creationId xmlns:a16="http://schemas.microsoft.com/office/drawing/2014/main" id="{95794E0F-EF86-4C17-B82E-370603877C1B}"/>
              </a:ext>
            </a:extLst>
          </p:cNvPr>
          <p:cNvSpPr/>
          <p:nvPr/>
        </p:nvSpPr>
        <p:spPr>
          <a:xfrm>
            <a:off x="369784" y="1778312"/>
            <a:ext cx="2235200" cy="1288737"/>
          </a:xfrm>
          <a:prstGeom prst="wedgeRoundRectCallout">
            <a:avLst>
              <a:gd name="adj1" fmla="val 12690"/>
              <a:gd name="adj2" fmla="val 4909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mic Sans MS" panose="030F0702030302020204" pitchFamily="66" charset="0"/>
              </a:rPr>
              <a:t>Crackers</a:t>
            </a:r>
            <a:r>
              <a:rPr lang="en-US" sz="1600" dirty="0">
                <a:latin typeface="Comic Sans MS" panose="030F0702030302020204" pitchFamily="66" charset="0"/>
              </a:rPr>
              <a:t> da </a:t>
            </a:r>
            <a:r>
              <a:rPr lang="en-US" sz="1600" dirty="0" err="1">
                <a:latin typeface="Comic Sans MS" panose="030F0702030302020204" pitchFamily="66" charset="0"/>
              </a:rPr>
              <a:t>Elbônia</a:t>
            </a:r>
            <a:r>
              <a:rPr lang="en-US" sz="1600" dirty="0">
                <a:latin typeface="Comic Sans MS" panose="030F0702030302020204" pitchFamily="66" charset="0"/>
              </a:rPr>
              <a:t> </a:t>
            </a:r>
            <a:r>
              <a:rPr lang="en-US" sz="1600" dirty="0" err="1">
                <a:latin typeface="Comic Sans MS" panose="030F0702030302020204" pitchFamily="66" charset="0"/>
              </a:rPr>
              <a:t>roubaram</a:t>
            </a:r>
            <a:r>
              <a:rPr lang="en-US" sz="1600" dirty="0">
                <a:latin typeface="Comic Sans MS" panose="030F0702030302020204" pitchFamily="66" charset="0"/>
              </a:rPr>
              <a:t> todos us </a:t>
            </a:r>
            <a:r>
              <a:rPr lang="en-US" sz="1600" dirty="0" err="1">
                <a:latin typeface="Comic Sans MS" panose="030F0702030302020204" pitchFamily="66" charset="0"/>
              </a:rPr>
              <a:t>usuários</a:t>
            </a:r>
            <a:r>
              <a:rPr lang="en-US" sz="1600" dirty="0">
                <a:latin typeface="Comic Sans MS" panose="030F0702030302020204" pitchFamily="66" charset="0"/>
              </a:rPr>
              <a:t> e </a:t>
            </a:r>
            <a:r>
              <a:rPr lang="en-US" sz="1600" dirty="0" err="1">
                <a:latin typeface="Comic Sans MS" panose="030F0702030302020204" pitchFamily="66" charset="0"/>
              </a:rPr>
              <a:t>senhas</a:t>
            </a:r>
            <a:r>
              <a:rPr lang="en-US" sz="1600" dirty="0">
                <a:latin typeface="Comic Sans MS" panose="030F0702030302020204" pitchFamily="66" charset="0"/>
              </a:rPr>
              <a:t> dos nossos </a:t>
            </a:r>
            <a:r>
              <a:rPr lang="en-US" sz="1600" dirty="0" err="1">
                <a:latin typeface="Comic Sans MS" panose="030F0702030302020204" pitchFamily="66" charset="0"/>
              </a:rPr>
              <a:t>servidores</a:t>
            </a:r>
            <a:endParaRPr lang="pt-BR" sz="1600" dirty="0">
              <a:latin typeface="Comic Sans MS" panose="030F0702030302020204" pitchFamily="66" charset="0"/>
            </a:endParaRPr>
          </a:p>
        </p:txBody>
      </p:sp>
      <p:sp>
        <p:nvSpPr>
          <p:cNvPr id="15" name="Balão de Fala: Retângulo com Cantos Arredondados 14">
            <a:extLst>
              <a:ext uri="{FF2B5EF4-FFF2-40B4-BE49-F238E27FC236}">
                <a16:creationId xmlns:a16="http://schemas.microsoft.com/office/drawing/2014/main" id="{60F756D7-4578-48D5-AE72-ECC9F721DEE1}"/>
              </a:ext>
            </a:extLst>
          </p:cNvPr>
          <p:cNvSpPr/>
          <p:nvPr/>
        </p:nvSpPr>
        <p:spPr>
          <a:xfrm>
            <a:off x="3033518" y="1810668"/>
            <a:ext cx="2511450" cy="1288737"/>
          </a:xfrm>
          <a:prstGeom prst="wedgeRoundRectCallout">
            <a:avLst>
              <a:gd name="adj1" fmla="val 12690"/>
              <a:gd name="adj2" fmla="val 4909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mic Sans MS" panose="030F0702030302020204" pitchFamily="66" charset="0"/>
              </a:rPr>
              <a:t>ENVIEI UM EXÉRCITO de LOBSISOMENS </a:t>
            </a:r>
            <a:r>
              <a:rPr lang="en-US" sz="1600" b="1" dirty="0" err="1">
                <a:latin typeface="Comic Sans MS" panose="030F0702030302020204" pitchFamily="66" charset="0"/>
              </a:rPr>
              <a:t>digitais</a:t>
            </a:r>
            <a:r>
              <a:rPr lang="en-US" sz="1600" b="1" dirty="0">
                <a:latin typeface="Comic Sans MS" panose="030F0702030302020204" pitchFamily="66" charset="0"/>
              </a:rPr>
              <a:t> PARA COMER SUAS ENTRANHAS</a:t>
            </a:r>
            <a:endParaRPr lang="pt-BR" sz="1600" dirty="0">
              <a:latin typeface="Comic Sans MS" panose="030F0702030302020204" pitchFamily="66" charset="0"/>
            </a:endParaRPr>
          </a:p>
        </p:txBody>
      </p:sp>
      <p:sp>
        <p:nvSpPr>
          <p:cNvPr id="17" name="Balão de Fala: Retângulo com Cantos Arredondados 16">
            <a:extLst>
              <a:ext uri="{FF2B5EF4-FFF2-40B4-BE49-F238E27FC236}">
                <a16:creationId xmlns:a16="http://schemas.microsoft.com/office/drawing/2014/main" id="{7D29AF32-955D-4CE3-A40F-4F0697330D12}"/>
              </a:ext>
            </a:extLst>
          </p:cNvPr>
          <p:cNvSpPr/>
          <p:nvPr/>
        </p:nvSpPr>
        <p:spPr>
          <a:xfrm>
            <a:off x="5806002" y="1797584"/>
            <a:ext cx="2511450" cy="818616"/>
          </a:xfrm>
          <a:prstGeom prst="wedgeRoundRectCallout">
            <a:avLst>
              <a:gd name="adj1" fmla="val 12690"/>
              <a:gd name="adj2" fmla="val 4909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Onde você achou um </a:t>
            </a:r>
            <a:r>
              <a:rPr lang="en-US" sz="1600" dirty="0" err="1">
                <a:latin typeface="Comic Sans MS" panose="030F0702030302020204" pitchFamily="66" charset="0"/>
              </a:rPr>
              <a:t>exército</a:t>
            </a:r>
            <a:r>
              <a:rPr lang="en-US" sz="1600" dirty="0">
                <a:latin typeface="Comic Sans MS" panose="030F0702030302020204" pitchFamily="66" charset="0"/>
              </a:rPr>
              <a:t> de </a:t>
            </a:r>
            <a:r>
              <a:rPr lang="en-US" sz="1600" dirty="0" err="1">
                <a:latin typeface="Comic Sans MS" panose="030F0702030302020204" pitchFamily="66" charset="0"/>
              </a:rPr>
              <a:t>Lobisomens</a:t>
            </a:r>
            <a:r>
              <a:rPr lang="en-US" sz="1600" dirty="0">
                <a:latin typeface="Comic Sans MS" panose="030F0702030302020204" pitchFamily="66" charset="0"/>
              </a:rPr>
              <a:t> </a:t>
            </a:r>
            <a:r>
              <a:rPr lang="en-US" sz="1600" dirty="0" err="1">
                <a:latin typeface="Comic Sans MS" panose="030F0702030302020204" pitchFamily="66" charset="0"/>
              </a:rPr>
              <a:t>digitais</a:t>
            </a:r>
            <a:r>
              <a:rPr lang="en-US" sz="1600" dirty="0">
                <a:latin typeface="Comic Sans MS" panose="030F0702030302020204" pitchFamily="66" charset="0"/>
              </a:rPr>
              <a:t> ?</a:t>
            </a:r>
            <a:endParaRPr lang="pt-BR" sz="1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834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21217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96381" y="1041006"/>
            <a:ext cx="7900838" cy="35345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57556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38674" y="1294418"/>
            <a:ext cx="48016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Riscos que rondam as organizações 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Recomendação de uso da família ISO/IEC 27000.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Considerar pelo menos a ISO/IEC 27001 e ISO/IEC 27002, com a seguinte estrutura: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omo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definimos a metodologia geral ?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organizamos ?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Quem vamos contratar ?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elementos são valores da empresa ?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Quem pode usar ?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proteger da leitura ?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 pode entrar nas instalações ?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se cada um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transferir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dados de um jeito ?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que jeito transmitimos os dados ? </a:t>
            </a:r>
          </a:p>
        </p:txBody>
      </p:sp>
      <p:grpSp>
        <p:nvGrpSpPr>
          <p:cNvPr id="6" name="Grupo 7"/>
          <p:cNvGrpSpPr/>
          <p:nvPr/>
        </p:nvGrpSpPr>
        <p:grpSpPr>
          <a:xfrm>
            <a:off x="5549706" y="1345179"/>
            <a:ext cx="3127950" cy="2945468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369784" y="561729"/>
            <a:ext cx="6122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572" y="1462024"/>
            <a:ext cx="2886301" cy="271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599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0"/>
          <p:cNvSpPr/>
          <p:nvPr/>
        </p:nvSpPr>
        <p:spPr>
          <a:xfrm rot="275902">
            <a:off x="7823599" y="127300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696347" y="1125409"/>
            <a:ext cx="747177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7"/>
          <p:cNvGrpSpPr/>
          <p:nvPr/>
        </p:nvGrpSpPr>
        <p:grpSpPr>
          <a:xfrm>
            <a:off x="5462267" y="1406011"/>
            <a:ext cx="2983838" cy="2851956"/>
            <a:chOff x="8959367" y="2243285"/>
            <a:chExt cx="2952014" cy="2729264"/>
          </a:xfrm>
        </p:grpSpPr>
        <p:sp>
          <p:nvSpPr>
            <p:cNvPr id="23" name="Retângulo 22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6" name="CaixaDeTexto 5"/>
          <p:cNvSpPr txBox="1"/>
          <p:nvPr/>
        </p:nvSpPr>
        <p:spPr>
          <a:xfrm>
            <a:off x="369785" y="561729"/>
            <a:ext cx="526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20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1003302" y="1832059"/>
            <a:ext cx="434979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É melhor investir em um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próprio ou utilizar 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um provedor externo de serviços de TI? Por quê?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É melhor soluções de TI desenvolvidas internamente ou obtê-las no mercado (fazer ou comprar)? 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5545134" y="1493666"/>
            <a:ext cx="2832173" cy="2686929"/>
            <a:chOff x="5713950" y="1610751"/>
            <a:chExt cx="2832173" cy="2686929"/>
          </a:xfrm>
        </p:grpSpPr>
        <p:sp>
          <p:nvSpPr>
            <p:cNvPr id="2" name="Retângulo 1"/>
            <p:cNvSpPr/>
            <p:nvPr/>
          </p:nvSpPr>
          <p:spPr>
            <a:xfrm>
              <a:off x="5713950" y="1610751"/>
              <a:ext cx="2832173" cy="2686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923" y="1671144"/>
              <a:ext cx="2660164" cy="2565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8242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21217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96381" y="1041006"/>
            <a:ext cx="7900838" cy="35345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57556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38675" y="1418312"/>
            <a:ext cx="4736378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Riscos que rondam as organizações 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Recomendação de uso da família ISO/IEC 27000.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Considerar pelo menos a ISO/IEC 27001 e ISO/IEC 27002, com a seguinte estrutura(cont.):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1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 máquinas usaremos ?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1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conversamos com os fornecedores ? 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1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que fazemos quando houver problemas ? 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1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isso afetará o negócio ? 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1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 padrão seguiremos ? </a:t>
            </a:r>
          </a:p>
        </p:txBody>
      </p:sp>
      <p:grpSp>
        <p:nvGrpSpPr>
          <p:cNvPr id="6" name="Grupo 7"/>
          <p:cNvGrpSpPr/>
          <p:nvPr/>
        </p:nvGrpSpPr>
        <p:grpSpPr>
          <a:xfrm>
            <a:off x="5549706" y="1345179"/>
            <a:ext cx="3127950" cy="2945468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369784" y="561729"/>
            <a:ext cx="6122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572" y="1462024"/>
            <a:ext cx="2886301" cy="271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1966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21217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96381" y="1041006"/>
            <a:ext cx="7900838" cy="35345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57556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38674" y="1294418"/>
            <a:ext cx="4801631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Riscos que rondam as organizações 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Recomendação de uso da família ISO/IEC 27000.</a:t>
            </a:r>
          </a:p>
          <a:p>
            <a:pPr marL="285750" indent="-2857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Considerar pelo menos a ISO/IEC 27001 e ISO/IEC 27002, com a seguinte estrutura: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omo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definimos a metodologia geral ? </a:t>
            </a:r>
          </a:p>
          <a:p>
            <a:pPr marL="1255713" lvl="2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Política de Segurança da Informação;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organizamos ? </a:t>
            </a:r>
          </a:p>
          <a:p>
            <a:pPr marL="1255713" lvl="2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Organização da Segurança da Informação;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Quem vamos contratar ?</a:t>
            </a:r>
          </a:p>
          <a:p>
            <a:pPr marL="1255713" lvl="2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Segurança em Recursos Humanos;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elementos são valores da empresa</a:t>
            </a:r>
          </a:p>
          <a:p>
            <a:pPr marL="1255713" lvl="2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Gestão de Ativos;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Quem pode usar ? </a:t>
            </a:r>
          </a:p>
          <a:p>
            <a:pPr lvl="2" inden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Controle de Acesso; </a:t>
            </a:r>
          </a:p>
        </p:txBody>
      </p:sp>
      <p:grpSp>
        <p:nvGrpSpPr>
          <p:cNvPr id="6" name="Grupo 7"/>
          <p:cNvGrpSpPr/>
          <p:nvPr/>
        </p:nvGrpSpPr>
        <p:grpSpPr>
          <a:xfrm>
            <a:off x="5549706" y="1345179"/>
            <a:ext cx="3127950" cy="2945468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369784" y="561729"/>
            <a:ext cx="6122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572" y="1462024"/>
            <a:ext cx="2886301" cy="271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777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21217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96381" y="1041006"/>
            <a:ext cx="7900838" cy="35345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57556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38674" y="1294418"/>
            <a:ext cx="480163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Riscos que rondam as organizações 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Recomendação de uso da família ISO/IEC 27000.</a:t>
            </a:r>
          </a:p>
          <a:p>
            <a:pPr marL="285750" indent="-2857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Considerar pelo menos a ISO/IEC 27001 e ISO/IEC 27002, com a seguinte estrutura: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proteger da leitura ? </a:t>
            </a:r>
          </a:p>
          <a:p>
            <a:pPr marL="1255713" lvl="2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Criptografia;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 pode entrar nas instalações ? </a:t>
            </a:r>
          </a:p>
          <a:p>
            <a:pPr marL="1255713" lvl="2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Segurança Física e do Ambiente;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se cada um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transferir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dados de um jeito ?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55713" lvl="2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Segurança nas Operações; </a:t>
            </a:r>
          </a:p>
          <a:p>
            <a:pPr marL="798513" lvl="1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que jeito transmitimos os dados ? </a:t>
            </a:r>
          </a:p>
          <a:p>
            <a:pPr marL="1255713" lvl="2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Segurança nas Comunicações; </a:t>
            </a:r>
          </a:p>
        </p:txBody>
      </p:sp>
      <p:grpSp>
        <p:nvGrpSpPr>
          <p:cNvPr id="6" name="Grupo 7"/>
          <p:cNvGrpSpPr/>
          <p:nvPr/>
        </p:nvGrpSpPr>
        <p:grpSpPr>
          <a:xfrm>
            <a:off x="5549706" y="1345179"/>
            <a:ext cx="3127950" cy="2945468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369784" y="561729"/>
            <a:ext cx="6122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572" y="1462024"/>
            <a:ext cx="2886301" cy="271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43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21217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96381" y="1041006"/>
            <a:ext cx="7900838" cy="35345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57556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38675" y="1418312"/>
            <a:ext cx="4736378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Riscos que rondam as organizações 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Recomendação de uso da família ISO/IEC 27000.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Considerar pelo menos a ISO/IEC 27001 e ISO/IEC 27002, com a seguinte estrutura(cont.):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1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 máquinas usaremos ?</a:t>
            </a:r>
          </a:p>
          <a:p>
            <a:pPr marL="1255713" lvl="2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Aquisição, Desenvolvimento e Manutenção de Sistemas; 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1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conversamos com os fornecedores ? </a:t>
            </a:r>
          </a:p>
          <a:p>
            <a:pPr marL="1255713" lvl="2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Relacionamento na Cadeia de Suprimento; 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10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que fazemos quando houver problemas ? </a:t>
            </a:r>
          </a:p>
          <a:p>
            <a:pPr marL="1255713" lvl="2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Gestão de Incidentes de Segurança da Informação;</a:t>
            </a:r>
          </a:p>
        </p:txBody>
      </p:sp>
      <p:grpSp>
        <p:nvGrpSpPr>
          <p:cNvPr id="6" name="Grupo 7"/>
          <p:cNvGrpSpPr/>
          <p:nvPr/>
        </p:nvGrpSpPr>
        <p:grpSpPr>
          <a:xfrm>
            <a:off x="5549706" y="1345179"/>
            <a:ext cx="3127950" cy="2945468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369784" y="561729"/>
            <a:ext cx="6122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572" y="1462024"/>
            <a:ext cx="2886301" cy="271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8578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21217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96381" y="1041006"/>
            <a:ext cx="7900838" cy="35345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57556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38675" y="1418312"/>
            <a:ext cx="473637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b="1" dirty="0">
                <a:solidFill>
                  <a:srgbClr val="219D93"/>
                </a:solidFill>
              </a:rPr>
              <a:t>Riscos que rondam as organizações </a:t>
            </a:r>
          </a:p>
          <a:p>
            <a:pPr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Recomendação de uso da família ISO/IEC 27000.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Considerar pelo menos a ISO/IEC 27001 e ISO/IEC 27002, com a seguinte estrutura(cont.):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13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isso afetará o negócio ? </a:t>
            </a:r>
          </a:p>
          <a:p>
            <a:pPr marL="1255713" lvl="2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Aspectos da Segurança da Informação na Gestão da Continuidade do Negócio; </a:t>
            </a:r>
          </a:p>
          <a:p>
            <a:pPr marL="798513" lvl="1" indent="-342900">
              <a:spcBef>
                <a:spcPts val="0"/>
              </a:spcBef>
              <a:spcAft>
                <a:spcPts val="300"/>
              </a:spcAft>
              <a:buFont typeface="+mj-lt"/>
              <a:buAutoNum type="arabicPeriod" startAt="13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 padrão seguiremos ? </a:t>
            </a:r>
          </a:p>
          <a:p>
            <a:pPr marL="1255713" lvl="2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Conformidade.</a:t>
            </a:r>
          </a:p>
        </p:txBody>
      </p:sp>
      <p:grpSp>
        <p:nvGrpSpPr>
          <p:cNvPr id="6" name="Grupo 7"/>
          <p:cNvGrpSpPr/>
          <p:nvPr/>
        </p:nvGrpSpPr>
        <p:grpSpPr>
          <a:xfrm>
            <a:off x="5549706" y="1345179"/>
            <a:ext cx="3127950" cy="2945468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369784" y="561729"/>
            <a:ext cx="6122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da segurança da informação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572" y="1462024"/>
            <a:ext cx="2886301" cy="271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167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21217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96381" y="1041006"/>
            <a:ext cx="7900838" cy="35345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57556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07745" y="1483126"/>
            <a:ext cx="48134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400" b="1" dirty="0">
                <a:solidFill>
                  <a:srgbClr val="219D93"/>
                </a:solidFill>
              </a:rPr>
              <a:t>Acordo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“Um documento que descreve o entendimento formal entre um Provedor de Serviços e um cliente, outro Provedor de Serviços ou uma área interna.  Um acordo não tem valor legal e serve como referência de atendimento de metas.” (FREITAS, 2013)</a:t>
            </a:r>
          </a:p>
          <a:p>
            <a:pPr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defRPr/>
            </a:pPr>
            <a:r>
              <a:rPr lang="pt-BR" sz="1400" b="1" dirty="0">
                <a:solidFill>
                  <a:srgbClr val="219D93"/>
                </a:solidFill>
              </a:rPr>
              <a:t>Acordo de Nível de Serviço (ANS) ou </a:t>
            </a:r>
            <a:r>
              <a:rPr lang="pt-BR" sz="1400" b="1" i="1" dirty="0">
                <a:solidFill>
                  <a:srgbClr val="219D93"/>
                </a:solidFill>
              </a:rPr>
              <a:t>Service </a:t>
            </a:r>
            <a:r>
              <a:rPr lang="pt-BR" sz="1400" b="1" i="1" dirty="0" err="1">
                <a:solidFill>
                  <a:srgbClr val="219D93"/>
                </a:solidFill>
              </a:rPr>
              <a:t>Level</a:t>
            </a:r>
            <a:r>
              <a:rPr lang="pt-BR" sz="1400" b="1" i="1" dirty="0">
                <a:solidFill>
                  <a:srgbClr val="219D93"/>
                </a:solidFill>
              </a:rPr>
              <a:t> </a:t>
            </a:r>
            <a:r>
              <a:rPr lang="pt-BR" sz="1400" b="1" i="1" dirty="0" err="1">
                <a:solidFill>
                  <a:srgbClr val="219D93"/>
                </a:solidFill>
              </a:rPr>
              <a:t>Agreement</a:t>
            </a:r>
            <a:r>
              <a:rPr lang="pt-BR" sz="1400" b="1" dirty="0">
                <a:solidFill>
                  <a:srgbClr val="219D93"/>
                </a:solidFill>
              </a:rPr>
              <a:t> (SLA)</a:t>
            </a:r>
          </a:p>
          <a:p>
            <a:pPr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“Acordo firmado entre o Provedor de Serviço de TI e um cliente, onde é descrito o Serviço de TI, as Metas de Nível de Serviço e a especificação das responsabilidades do Provedor de Serviços de TI e do cliente.” (FREITAS, 2013)  </a:t>
            </a:r>
          </a:p>
        </p:txBody>
      </p:sp>
      <p:grpSp>
        <p:nvGrpSpPr>
          <p:cNvPr id="6" name="Grupo 7"/>
          <p:cNvGrpSpPr/>
          <p:nvPr/>
        </p:nvGrpSpPr>
        <p:grpSpPr>
          <a:xfrm>
            <a:off x="5732584" y="1345179"/>
            <a:ext cx="2945071" cy="2945468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654" y="1483126"/>
            <a:ext cx="2666843" cy="2666843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369784" y="561729"/>
            <a:ext cx="6122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do acordo de nível de serviço</a:t>
            </a:r>
          </a:p>
        </p:txBody>
      </p:sp>
    </p:spTree>
    <p:extLst>
      <p:ext uri="{BB962C8B-B14F-4D97-AF65-F5344CB8AC3E}">
        <p14:creationId xmlns:p14="http://schemas.microsoft.com/office/powerpoint/2010/main" val="20377360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0"/>
          <p:cNvSpPr/>
          <p:nvPr/>
        </p:nvSpPr>
        <p:spPr>
          <a:xfrm rot="275902">
            <a:off x="8052697" y="1212175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96381" y="1041006"/>
            <a:ext cx="7900838" cy="35345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5"/>
          <p:cNvSpPr/>
          <p:nvPr/>
        </p:nvSpPr>
        <p:spPr>
          <a:xfrm flipV="1">
            <a:off x="505643" y="4575562"/>
            <a:ext cx="7900838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07745" y="1908606"/>
            <a:ext cx="48134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Gerenciamento de Nível de Serviço (GNS) ou  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Level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Management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(SLM)  </a:t>
            </a:r>
          </a:p>
          <a:p>
            <a:pPr>
              <a:defRPr/>
            </a:pP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 objetivo do processo de Gerenciamento de Nível de Serviço (GNS) é negociar, acordar e documentar as metas de garantia dos serviços de TI com os respectivos clientes e monitorar a entrega dos serviços de acordo com as metas acordadas.” (FREITAS, 2013) </a:t>
            </a:r>
          </a:p>
        </p:txBody>
      </p:sp>
      <p:grpSp>
        <p:nvGrpSpPr>
          <p:cNvPr id="6" name="Grupo 7"/>
          <p:cNvGrpSpPr/>
          <p:nvPr/>
        </p:nvGrpSpPr>
        <p:grpSpPr>
          <a:xfrm>
            <a:off x="5732584" y="1345179"/>
            <a:ext cx="2945071" cy="2945468"/>
            <a:chOff x="8959367" y="2243285"/>
            <a:chExt cx="2952014" cy="2729264"/>
          </a:xfrm>
        </p:grpSpPr>
        <p:sp>
          <p:nvSpPr>
            <p:cNvPr id="7" name="Retângulo 6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369784" y="561729"/>
            <a:ext cx="6122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Importância do acordo de nível de serviço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654" y="1483126"/>
            <a:ext cx="2666843" cy="2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15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>
          <a:xfrm>
            <a:off x="4772967" y="0"/>
            <a:ext cx="4371033" cy="51435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85337" y="1055957"/>
            <a:ext cx="6020971" cy="347067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888902" y="1221634"/>
            <a:ext cx="521383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Afinal... para que serve a TI?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Disponível em:  &lt;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https://www.youtube.com/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watch?v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=0wquTx17xx8&amp;t=148s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&gt;. Acesso em: 18 nov. 2016.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que é ITIL v3 Foundation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Disponível em: &lt;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https://www.youtube.com/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watch?v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=B0vF7xaloFU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&gt;. Acesso em: 18 nov. 2016.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Papel e Tecnologia da Informação nas organizações.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Disponível em: &lt;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https://www.youtube.com/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watch?v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=7NC3VVrnl1s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&gt;. Acesso em: 18 nov. 2016.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Level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Management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Disponível em: &lt;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/>
              </a:rPr>
              <a:t>https://www.youtube.com/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6"/>
              </a:rPr>
              <a:t>watch?v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/>
              </a:rPr>
              <a:t>=2USKF2jOeqw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&gt;. Acesso em: 18 de nov. 2016.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69786" y="561729"/>
            <a:ext cx="1135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Saiba mais</a:t>
            </a:r>
          </a:p>
        </p:txBody>
      </p:sp>
    </p:spTree>
    <p:extLst>
      <p:ext uri="{BB962C8B-B14F-4D97-AF65-F5344CB8AC3E}">
        <p14:creationId xmlns:p14="http://schemas.microsoft.com/office/powerpoint/2010/main" val="10417802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0"/>
            <a:ext cx="3876675" cy="51435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2" name="Grupo 11"/>
          <p:cNvGrpSpPr/>
          <p:nvPr/>
        </p:nvGrpSpPr>
        <p:grpSpPr>
          <a:xfrm>
            <a:off x="3262604" y="4571998"/>
            <a:ext cx="2195224" cy="461665"/>
            <a:chOff x="3262604" y="4571998"/>
            <a:chExt cx="2195224" cy="461665"/>
          </a:xfrm>
        </p:grpSpPr>
        <p:sp>
          <p:nvSpPr>
            <p:cNvPr id="23" name="CaixaDeTexto 22"/>
            <p:cNvSpPr txBox="1"/>
            <p:nvPr/>
          </p:nvSpPr>
          <p:spPr>
            <a:xfrm>
              <a:off x="3574476" y="4571998"/>
              <a:ext cx="1883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</a:rPr>
                <a:t>AVANCE PARA FINALIZAR A APRESENTAÇÃO.</a:t>
              </a:r>
            </a:p>
          </p:txBody>
        </p:sp>
        <p:pic>
          <p:nvPicPr>
            <p:cNvPr id="24" name="Picture 2" descr="attention, message icon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2604" y="4623964"/>
              <a:ext cx="378514" cy="378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upo 1"/>
          <p:cNvGrpSpPr/>
          <p:nvPr/>
        </p:nvGrpSpPr>
        <p:grpSpPr>
          <a:xfrm>
            <a:off x="-28575" y="19050"/>
            <a:ext cx="5114925" cy="5143499"/>
            <a:chOff x="-28575" y="19050"/>
            <a:chExt cx="5114925" cy="5143499"/>
          </a:xfrm>
        </p:grpSpPr>
        <p:grpSp>
          <p:nvGrpSpPr>
            <p:cNvPr id="26" name="Grupo 9"/>
            <p:cNvGrpSpPr/>
            <p:nvPr/>
          </p:nvGrpSpPr>
          <p:grpSpPr>
            <a:xfrm>
              <a:off x="-28575" y="19050"/>
              <a:ext cx="5114925" cy="5143499"/>
              <a:chOff x="0" y="0"/>
              <a:chExt cx="5114925" cy="5143499"/>
            </a:xfrm>
          </p:grpSpPr>
          <p:grpSp>
            <p:nvGrpSpPr>
              <p:cNvPr id="29" name="Grupo 6"/>
              <p:cNvGrpSpPr/>
              <p:nvPr/>
            </p:nvGrpSpPr>
            <p:grpSpPr>
              <a:xfrm>
                <a:off x="0" y="0"/>
                <a:ext cx="5114925" cy="5143499"/>
                <a:chOff x="0" y="0"/>
                <a:chExt cx="5114925" cy="5143499"/>
              </a:xfrm>
            </p:grpSpPr>
            <p:sp>
              <p:nvSpPr>
                <p:cNvPr id="31" name="Pentágono 2"/>
                <p:cNvSpPr/>
                <p:nvPr/>
              </p:nvSpPr>
              <p:spPr>
                <a:xfrm>
                  <a:off x="0" y="0"/>
                  <a:ext cx="5114925" cy="5143499"/>
                </a:xfrm>
                <a:custGeom>
                  <a:avLst/>
                  <a:gdLst>
                    <a:gd name="connsiteX0" fmla="*/ 0 w 5076825"/>
                    <a:gd name="connsiteY0" fmla="*/ 0 h 5143499"/>
                    <a:gd name="connsiteX1" fmla="*/ 2652692 w 5076825"/>
                    <a:gd name="connsiteY1" fmla="*/ 0 h 5143499"/>
                    <a:gd name="connsiteX2" fmla="*/ 5076825 w 5076825"/>
                    <a:gd name="connsiteY2" fmla="*/ 2571750 h 5143499"/>
                    <a:gd name="connsiteX3" fmla="*/ 2652692 w 5076825"/>
                    <a:gd name="connsiteY3" fmla="*/ 5143499 h 5143499"/>
                    <a:gd name="connsiteX4" fmla="*/ 0 w 5076825"/>
                    <a:gd name="connsiteY4" fmla="*/ 5143499 h 5143499"/>
                    <a:gd name="connsiteX5" fmla="*/ 0 w 5076825"/>
                    <a:gd name="connsiteY5" fmla="*/ 0 h 5143499"/>
                    <a:gd name="connsiteX0" fmla="*/ 0 w 5076825"/>
                    <a:gd name="connsiteY0" fmla="*/ 0 h 5143499"/>
                    <a:gd name="connsiteX1" fmla="*/ 2652692 w 5076825"/>
                    <a:gd name="connsiteY1" fmla="*/ 0 h 5143499"/>
                    <a:gd name="connsiteX2" fmla="*/ 5076825 w 5076825"/>
                    <a:gd name="connsiteY2" fmla="*/ 2571750 h 5143499"/>
                    <a:gd name="connsiteX3" fmla="*/ 2538392 w 5076825"/>
                    <a:gd name="connsiteY3" fmla="*/ 5143499 h 5143499"/>
                    <a:gd name="connsiteX4" fmla="*/ 0 w 5076825"/>
                    <a:gd name="connsiteY4" fmla="*/ 5143499 h 5143499"/>
                    <a:gd name="connsiteX5" fmla="*/ 0 w 5076825"/>
                    <a:gd name="connsiteY5" fmla="*/ 0 h 5143499"/>
                    <a:gd name="connsiteX0" fmla="*/ 0 w 5114925"/>
                    <a:gd name="connsiteY0" fmla="*/ 0 h 5143499"/>
                    <a:gd name="connsiteX1" fmla="*/ 2652692 w 5114925"/>
                    <a:gd name="connsiteY1" fmla="*/ 0 h 5143499"/>
                    <a:gd name="connsiteX2" fmla="*/ 5114925 w 5114925"/>
                    <a:gd name="connsiteY2" fmla="*/ 2486025 h 5143499"/>
                    <a:gd name="connsiteX3" fmla="*/ 2538392 w 5114925"/>
                    <a:gd name="connsiteY3" fmla="*/ 5143499 h 5143499"/>
                    <a:gd name="connsiteX4" fmla="*/ 0 w 5114925"/>
                    <a:gd name="connsiteY4" fmla="*/ 5143499 h 5143499"/>
                    <a:gd name="connsiteX5" fmla="*/ 0 w 5114925"/>
                    <a:gd name="connsiteY5" fmla="*/ 0 h 5143499"/>
                    <a:gd name="connsiteX0" fmla="*/ 0 w 5114925"/>
                    <a:gd name="connsiteY0" fmla="*/ 0 h 5143499"/>
                    <a:gd name="connsiteX1" fmla="*/ 2681267 w 5114925"/>
                    <a:gd name="connsiteY1" fmla="*/ 0 h 5143499"/>
                    <a:gd name="connsiteX2" fmla="*/ 5114925 w 5114925"/>
                    <a:gd name="connsiteY2" fmla="*/ 2486025 h 5143499"/>
                    <a:gd name="connsiteX3" fmla="*/ 2538392 w 5114925"/>
                    <a:gd name="connsiteY3" fmla="*/ 5143499 h 5143499"/>
                    <a:gd name="connsiteX4" fmla="*/ 0 w 5114925"/>
                    <a:gd name="connsiteY4" fmla="*/ 5143499 h 5143499"/>
                    <a:gd name="connsiteX5" fmla="*/ 0 w 5114925"/>
                    <a:gd name="connsiteY5" fmla="*/ 0 h 5143499"/>
                    <a:gd name="connsiteX0" fmla="*/ 0 w 5114925"/>
                    <a:gd name="connsiteY0" fmla="*/ 0 h 5143499"/>
                    <a:gd name="connsiteX1" fmla="*/ 2633642 w 5114925"/>
                    <a:gd name="connsiteY1" fmla="*/ 0 h 5143499"/>
                    <a:gd name="connsiteX2" fmla="*/ 5114925 w 5114925"/>
                    <a:gd name="connsiteY2" fmla="*/ 2486025 h 5143499"/>
                    <a:gd name="connsiteX3" fmla="*/ 2538392 w 5114925"/>
                    <a:gd name="connsiteY3" fmla="*/ 5143499 h 5143499"/>
                    <a:gd name="connsiteX4" fmla="*/ 0 w 5114925"/>
                    <a:gd name="connsiteY4" fmla="*/ 5143499 h 5143499"/>
                    <a:gd name="connsiteX5" fmla="*/ 0 w 5114925"/>
                    <a:gd name="connsiteY5" fmla="*/ 0 h 5143499"/>
                    <a:gd name="connsiteX0" fmla="*/ 0 w 5114925"/>
                    <a:gd name="connsiteY0" fmla="*/ 0 h 5143499"/>
                    <a:gd name="connsiteX1" fmla="*/ 2662217 w 5114925"/>
                    <a:gd name="connsiteY1" fmla="*/ 0 h 5143499"/>
                    <a:gd name="connsiteX2" fmla="*/ 5114925 w 5114925"/>
                    <a:gd name="connsiteY2" fmla="*/ 2486025 h 5143499"/>
                    <a:gd name="connsiteX3" fmla="*/ 2538392 w 5114925"/>
                    <a:gd name="connsiteY3" fmla="*/ 5143499 h 5143499"/>
                    <a:gd name="connsiteX4" fmla="*/ 0 w 5114925"/>
                    <a:gd name="connsiteY4" fmla="*/ 5143499 h 5143499"/>
                    <a:gd name="connsiteX5" fmla="*/ 0 w 5114925"/>
                    <a:gd name="connsiteY5" fmla="*/ 0 h 514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14925" h="5143499">
                      <a:moveTo>
                        <a:pt x="0" y="0"/>
                      </a:moveTo>
                      <a:lnTo>
                        <a:pt x="2662217" y="0"/>
                      </a:lnTo>
                      <a:lnTo>
                        <a:pt x="5114925" y="2486025"/>
                      </a:lnTo>
                      <a:lnTo>
                        <a:pt x="2538392" y="5143499"/>
                      </a:lnTo>
                      <a:lnTo>
                        <a:pt x="0" y="51434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668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Retângulo 5"/>
                <p:cNvSpPr/>
                <p:nvPr/>
              </p:nvSpPr>
              <p:spPr>
                <a:xfrm>
                  <a:off x="2" y="671316"/>
                  <a:ext cx="3824620" cy="508096"/>
                </a:xfrm>
                <a:custGeom>
                  <a:avLst/>
                  <a:gdLst>
                    <a:gd name="connsiteX0" fmla="*/ 0 w 4381500"/>
                    <a:gd name="connsiteY0" fmla="*/ 0 h 676275"/>
                    <a:gd name="connsiteX1" fmla="*/ 4381500 w 4381500"/>
                    <a:gd name="connsiteY1" fmla="*/ 0 h 676275"/>
                    <a:gd name="connsiteX2" fmla="*/ 4381500 w 4381500"/>
                    <a:gd name="connsiteY2" fmla="*/ 676275 h 676275"/>
                    <a:gd name="connsiteX3" fmla="*/ 0 w 4381500"/>
                    <a:gd name="connsiteY3" fmla="*/ 676275 h 676275"/>
                    <a:gd name="connsiteX4" fmla="*/ 0 w 4381500"/>
                    <a:gd name="connsiteY4" fmla="*/ 0 h 676275"/>
                    <a:gd name="connsiteX0" fmla="*/ 0 w 4381500"/>
                    <a:gd name="connsiteY0" fmla="*/ 0 h 676275"/>
                    <a:gd name="connsiteX1" fmla="*/ 3752850 w 4381500"/>
                    <a:gd name="connsiteY1" fmla="*/ 0 h 676275"/>
                    <a:gd name="connsiteX2" fmla="*/ 4381500 w 4381500"/>
                    <a:gd name="connsiteY2" fmla="*/ 676275 h 676275"/>
                    <a:gd name="connsiteX3" fmla="*/ 0 w 4381500"/>
                    <a:gd name="connsiteY3" fmla="*/ 676275 h 676275"/>
                    <a:gd name="connsiteX4" fmla="*/ 0 w 4381500"/>
                    <a:gd name="connsiteY4" fmla="*/ 0 h 676275"/>
                    <a:gd name="connsiteX0" fmla="*/ 0 w 4381500"/>
                    <a:gd name="connsiteY0" fmla="*/ 0 h 676275"/>
                    <a:gd name="connsiteX1" fmla="*/ 3724275 w 4381500"/>
                    <a:gd name="connsiteY1" fmla="*/ 9525 h 676275"/>
                    <a:gd name="connsiteX2" fmla="*/ 4381500 w 4381500"/>
                    <a:gd name="connsiteY2" fmla="*/ 676275 h 676275"/>
                    <a:gd name="connsiteX3" fmla="*/ 0 w 4381500"/>
                    <a:gd name="connsiteY3" fmla="*/ 676275 h 676275"/>
                    <a:gd name="connsiteX4" fmla="*/ 0 w 4381500"/>
                    <a:gd name="connsiteY4" fmla="*/ 0 h 676275"/>
                    <a:gd name="connsiteX0" fmla="*/ 0 w 4381500"/>
                    <a:gd name="connsiteY0" fmla="*/ 0 h 676275"/>
                    <a:gd name="connsiteX1" fmla="*/ 3733800 w 4381500"/>
                    <a:gd name="connsiteY1" fmla="*/ 0 h 676275"/>
                    <a:gd name="connsiteX2" fmla="*/ 4381500 w 4381500"/>
                    <a:gd name="connsiteY2" fmla="*/ 676275 h 676275"/>
                    <a:gd name="connsiteX3" fmla="*/ 0 w 4381500"/>
                    <a:gd name="connsiteY3" fmla="*/ 676275 h 676275"/>
                    <a:gd name="connsiteX4" fmla="*/ 0 w 4381500"/>
                    <a:gd name="connsiteY4" fmla="*/ 0 h 676275"/>
                    <a:gd name="connsiteX0" fmla="*/ 0 w 4381500"/>
                    <a:gd name="connsiteY0" fmla="*/ 0 h 676275"/>
                    <a:gd name="connsiteX1" fmla="*/ 3705225 w 4381500"/>
                    <a:gd name="connsiteY1" fmla="*/ 0 h 676275"/>
                    <a:gd name="connsiteX2" fmla="*/ 4381500 w 4381500"/>
                    <a:gd name="connsiteY2" fmla="*/ 676275 h 676275"/>
                    <a:gd name="connsiteX3" fmla="*/ 0 w 4381500"/>
                    <a:gd name="connsiteY3" fmla="*/ 676275 h 676275"/>
                    <a:gd name="connsiteX4" fmla="*/ 0 w 4381500"/>
                    <a:gd name="connsiteY4" fmla="*/ 0 h 676275"/>
                    <a:gd name="connsiteX0" fmla="*/ 0 w 4333875"/>
                    <a:gd name="connsiteY0" fmla="*/ 0 h 688953"/>
                    <a:gd name="connsiteX1" fmla="*/ 3705225 w 4333875"/>
                    <a:gd name="connsiteY1" fmla="*/ 0 h 688953"/>
                    <a:gd name="connsiteX2" fmla="*/ 4333875 w 4333875"/>
                    <a:gd name="connsiteY2" fmla="*/ 688953 h 688953"/>
                    <a:gd name="connsiteX3" fmla="*/ 0 w 4333875"/>
                    <a:gd name="connsiteY3" fmla="*/ 676275 h 688953"/>
                    <a:gd name="connsiteX4" fmla="*/ 0 w 4333875"/>
                    <a:gd name="connsiteY4" fmla="*/ 0 h 688953"/>
                    <a:gd name="connsiteX0" fmla="*/ 0 w 4333875"/>
                    <a:gd name="connsiteY0" fmla="*/ 0 h 688953"/>
                    <a:gd name="connsiteX1" fmla="*/ 3867150 w 4333875"/>
                    <a:gd name="connsiteY1" fmla="*/ 50711 h 688953"/>
                    <a:gd name="connsiteX2" fmla="*/ 4333875 w 4333875"/>
                    <a:gd name="connsiteY2" fmla="*/ 688953 h 688953"/>
                    <a:gd name="connsiteX3" fmla="*/ 0 w 4333875"/>
                    <a:gd name="connsiteY3" fmla="*/ 676275 h 688953"/>
                    <a:gd name="connsiteX4" fmla="*/ 0 w 4333875"/>
                    <a:gd name="connsiteY4" fmla="*/ 0 h 688953"/>
                    <a:gd name="connsiteX0" fmla="*/ 0 w 4333875"/>
                    <a:gd name="connsiteY0" fmla="*/ 0 h 688953"/>
                    <a:gd name="connsiteX1" fmla="*/ 3848100 w 4333875"/>
                    <a:gd name="connsiteY1" fmla="*/ 25356 h 688953"/>
                    <a:gd name="connsiteX2" fmla="*/ 4333875 w 4333875"/>
                    <a:gd name="connsiteY2" fmla="*/ 688953 h 688953"/>
                    <a:gd name="connsiteX3" fmla="*/ 0 w 4333875"/>
                    <a:gd name="connsiteY3" fmla="*/ 676275 h 688953"/>
                    <a:gd name="connsiteX4" fmla="*/ 0 w 4333875"/>
                    <a:gd name="connsiteY4" fmla="*/ 0 h 688953"/>
                    <a:gd name="connsiteX0" fmla="*/ 0 w 4333875"/>
                    <a:gd name="connsiteY0" fmla="*/ 0 h 688953"/>
                    <a:gd name="connsiteX1" fmla="*/ 3857625 w 4333875"/>
                    <a:gd name="connsiteY1" fmla="*/ 12678 h 688953"/>
                    <a:gd name="connsiteX2" fmla="*/ 4333875 w 4333875"/>
                    <a:gd name="connsiteY2" fmla="*/ 688953 h 688953"/>
                    <a:gd name="connsiteX3" fmla="*/ 0 w 4333875"/>
                    <a:gd name="connsiteY3" fmla="*/ 676275 h 688953"/>
                    <a:gd name="connsiteX4" fmla="*/ 0 w 4333875"/>
                    <a:gd name="connsiteY4" fmla="*/ 0 h 688953"/>
                    <a:gd name="connsiteX0" fmla="*/ 0 w 4333875"/>
                    <a:gd name="connsiteY0" fmla="*/ 0 h 688953"/>
                    <a:gd name="connsiteX1" fmla="*/ 3857625 w 4333875"/>
                    <a:gd name="connsiteY1" fmla="*/ 12678 h 688953"/>
                    <a:gd name="connsiteX2" fmla="*/ 4333875 w 4333875"/>
                    <a:gd name="connsiteY2" fmla="*/ 688953 h 688953"/>
                    <a:gd name="connsiteX3" fmla="*/ 0 w 4333875"/>
                    <a:gd name="connsiteY3" fmla="*/ 676275 h 688953"/>
                    <a:gd name="connsiteX4" fmla="*/ 0 w 4333875"/>
                    <a:gd name="connsiteY4" fmla="*/ 0 h 688953"/>
                    <a:gd name="connsiteX0" fmla="*/ 0 w 4333875"/>
                    <a:gd name="connsiteY0" fmla="*/ 25356 h 714309"/>
                    <a:gd name="connsiteX1" fmla="*/ 3867150 w 4333875"/>
                    <a:gd name="connsiteY1" fmla="*/ 0 h 714309"/>
                    <a:gd name="connsiteX2" fmla="*/ 4333875 w 4333875"/>
                    <a:gd name="connsiteY2" fmla="*/ 714309 h 714309"/>
                    <a:gd name="connsiteX3" fmla="*/ 0 w 4333875"/>
                    <a:gd name="connsiteY3" fmla="*/ 701631 h 714309"/>
                    <a:gd name="connsiteX4" fmla="*/ 0 w 4333875"/>
                    <a:gd name="connsiteY4" fmla="*/ 25356 h 714309"/>
                    <a:gd name="connsiteX0" fmla="*/ 0 w 4333875"/>
                    <a:gd name="connsiteY0" fmla="*/ 0 h 688953"/>
                    <a:gd name="connsiteX1" fmla="*/ 3867150 w 4333875"/>
                    <a:gd name="connsiteY1" fmla="*/ 0 h 688953"/>
                    <a:gd name="connsiteX2" fmla="*/ 4333875 w 4333875"/>
                    <a:gd name="connsiteY2" fmla="*/ 688953 h 688953"/>
                    <a:gd name="connsiteX3" fmla="*/ 0 w 4333875"/>
                    <a:gd name="connsiteY3" fmla="*/ 676275 h 688953"/>
                    <a:gd name="connsiteX4" fmla="*/ 0 w 4333875"/>
                    <a:gd name="connsiteY4" fmla="*/ 0 h 688953"/>
                    <a:gd name="connsiteX0" fmla="*/ 0 w 4324350"/>
                    <a:gd name="connsiteY0" fmla="*/ 0 h 676275"/>
                    <a:gd name="connsiteX1" fmla="*/ 3867150 w 4324350"/>
                    <a:gd name="connsiteY1" fmla="*/ 0 h 676275"/>
                    <a:gd name="connsiteX2" fmla="*/ 4324350 w 4324350"/>
                    <a:gd name="connsiteY2" fmla="*/ 676275 h 676275"/>
                    <a:gd name="connsiteX3" fmla="*/ 0 w 4324350"/>
                    <a:gd name="connsiteY3" fmla="*/ 676275 h 676275"/>
                    <a:gd name="connsiteX4" fmla="*/ 0 w 4324350"/>
                    <a:gd name="connsiteY4" fmla="*/ 0 h 676275"/>
                    <a:gd name="connsiteX0" fmla="*/ 0 w 4324350"/>
                    <a:gd name="connsiteY0" fmla="*/ 12678 h 688953"/>
                    <a:gd name="connsiteX1" fmla="*/ 3848100 w 4324350"/>
                    <a:gd name="connsiteY1" fmla="*/ 0 h 688953"/>
                    <a:gd name="connsiteX2" fmla="*/ 4324350 w 4324350"/>
                    <a:gd name="connsiteY2" fmla="*/ 688953 h 688953"/>
                    <a:gd name="connsiteX3" fmla="*/ 0 w 4324350"/>
                    <a:gd name="connsiteY3" fmla="*/ 688953 h 688953"/>
                    <a:gd name="connsiteX4" fmla="*/ 0 w 4324350"/>
                    <a:gd name="connsiteY4" fmla="*/ 12678 h 688953"/>
                    <a:gd name="connsiteX0" fmla="*/ 0 w 4324350"/>
                    <a:gd name="connsiteY0" fmla="*/ 0 h 676275"/>
                    <a:gd name="connsiteX1" fmla="*/ 3838575 w 4324350"/>
                    <a:gd name="connsiteY1" fmla="*/ 0 h 676275"/>
                    <a:gd name="connsiteX2" fmla="*/ 4324350 w 4324350"/>
                    <a:gd name="connsiteY2" fmla="*/ 676275 h 676275"/>
                    <a:gd name="connsiteX3" fmla="*/ 0 w 4324350"/>
                    <a:gd name="connsiteY3" fmla="*/ 676275 h 676275"/>
                    <a:gd name="connsiteX4" fmla="*/ 0 w 4324350"/>
                    <a:gd name="connsiteY4" fmla="*/ 0 h 676275"/>
                    <a:gd name="connsiteX0" fmla="*/ 0 w 4324350"/>
                    <a:gd name="connsiteY0" fmla="*/ 0 h 676275"/>
                    <a:gd name="connsiteX1" fmla="*/ 3819525 w 4324350"/>
                    <a:gd name="connsiteY1" fmla="*/ 0 h 676275"/>
                    <a:gd name="connsiteX2" fmla="*/ 4324350 w 4324350"/>
                    <a:gd name="connsiteY2" fmla="*/ 676275 h 676275"/>
                    <a:gd name="connsiteX3" fmla="*/ 0 w 4324350"/>
                    <a:gd name="connsiteY3" fmla="*/ 676275 h 676275"/>
                    <a:gd name="connsiteX4" fmla="*/ 0 w 4324350"/>
                    <a:gd name="connsiteY4" fmla="*/ 0 h 676275"/>
                    <a:gd name="connsiteX0" fmla="*/ 499730 w 4324350"/>
                    <a:gd name="connsiteY0" fmla="*/ 0 h 690428"/>
                    <a:gd name="connsiteX1" fmla="*/ 3819525 w 4324350"/>
                    <a:gd name="connsiteY1" fmla="*/ 14153 h 690428"/>
                    <a:gd name="connsiteX2" fmla="*/ 4324350 w 4324350"/>
                    <a:gd name="connsiteY2" fmla="*/ 690428 h 690428"/>
                    <a:gd name="connsiteX3" fmla="*/ 0 w 4324350"/>
                    <a:gd name="connsiteY3" fmla="*/ 690428 h 690428"/>
                    <a:gd name="connsiteX4" fmla="*/ 499730 w 4324350"/>
                    <a:gd name="connsiteY4" fmla="*/ 0 h 690428"/>
                    <a:gd name="connsiteX0" fmla="*/ 499730 w 4324350"/>
                    <a:gd name="connsiteY0" fmla="*/ 0 h 676275"/>
                    <a:gd name="connsiteX1" fmla="*/ 3819525 w 4324350"/>
                    <a:gd name="connsiteY1" fmla="*/ 0 h 676275"/>
                    <a:gd name="connsiteX2" fmla="*/ 4324350 w 4324350"/>
                    <a:gd name="connsiteY2" fmla="*/ 676275 h 676275"/>
                    <a:gd name="connsiteX3" fmla="*/ 0 w 4324350"/>
                    <a:gd name="connsiteY3" fmla="*/ 676275 h 676275"/>
                    <a:gd name="connsiteX4" fmla="*/ 499730 w 4324350"/>
                    <a:gd name="connsiteY4" fmla="*/ 0 h 676275"/>
                    <a:gd name="connsiteX0" fmla="*/ 0 w 3824620"/>
                    <a:gd name="connsiteY0" fmla="*/ 0 h 690428"/>
                    <a:gd name="connsiteX1" fmla="*/ 3319795 w 3824620"/>
                    <a:gd name="connsiteY1" fmla="*/ 0 h 690428"/>
                    <a:gd name="connsiteX2" fmla="*/ 3824620 w 3824620"/>
                    <a:gd name="connsiteY2" fmla="*/ 676275 h 690428"/>
                    <a:gd name="connsiteX3" fmla="*/ 0 w 3824620"/>
                    <a:gd name="connsiteY3" fmla="*/ 690428 h 690428"/>
                    <a:gd name="connsiteX4" fmla="*/ 0 w 3824620"/>
                    <a:gd name="connsiteY4" fmla="*/ 0 h 690428"/>
                    <a:gd name="connsiteX0" fmla="*/ 0 w 3824620"/>
                    <a:gd name="connsiteY0" fmla="*/ 0 h 676277"/>
                    <a:gd name="connsiteX1" fmla="*/ 3319795 w 3824620"/>
                    <a:gd name="connsiteY1" fmla="*/ 0 h 676277"/>
                    <a:gd name="connsiteX2" fmla="*/ 3824620 w 3824620"/>
                    <a:gd name="connsiteY2" fmla="*/ 676275 h 676277"/>
                    <a:gd name="connsiteX3" fmla="*/ 0 w 3824620"/>
                    <a:gd name="connsiteY3" fmla="*/ 676277 h 676277"/>
                    <a:gd name="connsiteX4" fmla="*/ 0 w 3824620"/>
                    <a:gd name="connsiteY4" fmla="*/ 0 h 676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24620" h="676277">
                      <a:moveTo>
                        <a:pt x="0" y="0"/>
                      </a:moveTo>
                      <a:lnTo>
                        <a:pt x="3319795" y="0"/>
                      </a:lnTo>
                      <a:lnTo>
                        <a:pt x="3824620" y="676275"/>
                      </a:lnTo>
                      <a:lnTo>
                        <a:pt x="0" y="67627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20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rgbClr val="E1E202"/>
                    </a:solidFill>
                  </a:endParaRPr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546910" y="788384"/>
                  <a:ext cx="3209925" cy="145886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20000"/>
                    </a:spcBef>
                    <a:defRPr/>
                  </a:pPr>
                  <a:r>
                    <a:rPr lang="pt-BR" sz="1400" i="1" kern="0" dirty="0">
                      <a:solidFill>
                        <a:srgbClr val="213F5E"/>
                      </a:solidFill>
                      <a:latin typeface="+mj-lt"/>
                      <a:ea typeface="ＭＳ Ｐゴシック" charset="0"/>
                    </a:rPr>
                    <a:t>VAMOS AOS </a:t>
                  </a:r>
                  <a:r>
                    <a:rPr lang="pt-BR" sz="1400" b="1" i="1" kern="0" dirty="0">
                      <a:solidFill>
                        <a:srgbClr val="213F5E"/>
                      </a:solidFill>
                      <a:latin typeface="+mj-lt"/>
                      <a:ea typeface="ＭＳ Ｐゴシック" charset="0"/>
                    </a:rPr>
                    <a:t>PRÓXIMOS PASSOS</a:t>
                  </a:r>
                  <a:r>
                    <a:rPr lang="pt-BR" sz="1400" i="1" kern="0" dirty="0">
                      <a:solidFill>
                        <a:srgbClr val="213F5E"/>
                      </a:solidFill>
                      <a:latin typeface="+mj-lt"/>
                      <a:ea typeface="ＭＳ Ｐゴシック" charset="0"/>
                    </a:rPr>
                    <a:t>?</a:t>
                  </a:r>
                </a:p>
                <a:p>
                  <a:pPr lvl="1">
                    <a:spcBef>
                      <a:spcPct val="20000"/>
                    </a:spcBef>
                    <a:defRPr/>
                  </a:pPr>
                  <a:endParaRPr lang="pt-BR" sz="1400" kern="0" dirty="0">
                    <a:solidFill>
                      <a:schemeClr val="bg1">
                        <a:lumMod val="95000"/>
                      </a:schemeClr>
                    </a:solidFill>
                    <a:latin typeface="+mj-lt"/>
                    <a:ea typeface="ＭＳ Ｐゴシック" charset="0"/>
                  </a:endParaRPr>
                </a:p>
                <a:p>
                  <a:pPr lvl="1">
                    <a:spcBef>
                      <a:spcPts val="1200"/>
                    </a:spcBef>
                    <a:spcAft>
                      <a:spcPts val="1200"/>
                    </a:spcAft>
                  </a:pPr>
                  <a:r>
                    <a:rPr lang="pt-BR" sz="1400" kern="0" dirty="0">
                      <a:solidFill>
                        <a:schemeClr val="bg1">
                          <a:lumMod val="95000"/>
                        </a:schemeClr>
                      </a:solidFill>
                      <a:latin typeface="+mj-lt"/>
                      <a:ea typeface="ＭＳ Ｐゴシック" charset="0"/>
                    </a:rPr>
                    <a:t> </a:t>
                  </a:r>
                  <a:r>
                    <a:rPr lang="pt-BR" sz="1400" dirty="0">
                      <a:solidFill>
                        <a:schemeClr val="bg1"/>
                      </a:solidFill>
                      <a:latin typeface="+mj-lt"/>
                    </a:rPr>
                    <a:t>Características de um datacenter;</a:t>
                  </a:r>
                </a:p>
                <a:p>
                  <a:pPr lvl="1">
                    <a:spcBef>
                      <a:spcPts val="1200"/>
                    </a:spcBef>
                    <a:spcAft>
                      <a:spcPts val="1200"/>
                    </a:spcAft>
                  </a:pPr>
                  <a:r>
                    <a:rPr lang="pt-BR" sz="1400" dirty="0">
                      <a:solidFill>
                        <a:schemeClr val="bg1"/>
                      </a:solidFill>
                      <a:latin typeface="+mj-lt"/>
                    </a:rPr>
                    <a:t>Utilização da infraestrutura de TI.</a:t>
                  </a:r>
                </a:p>
              </p:txBody>
            </p:sp>
          </p:grpSp>
          <p:pic>
            <p:nvPicPr>
              <p:cNvPr id="30" name="Picture 2" descr="accept, check, checkmark, success icon"/>
              <p:cNvPicPr>
                <a:picLocks noChangeAspect="1" noChangeArrowheads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115" y="1939660"/>
                <a:ext cx="291867" cy="2918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2" descr="accept, check, checkmark, success icon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40" y="1433713"/>
              <a:ext cx="291867" cy="291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384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0"/>
          <p:cNvSpPr/>
          <p:nvPr/>
        </p:nvSpPr>
        <p:spPr>
          <a:xfrm rot="275902">
            <a:off x="7823599" y="1273007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696347" y="1125409"/>
            <a:ext cx="747177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5462267" y="1406011"/>
            <a:ext cx="2983838" cy="2851956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CaixaDeTexto 19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21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003302" y="1445198"/>
            <a:ext cx="434979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É melhor investir em um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próprio ou utilizar 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datacenter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um provedor externo de serviços de TI? Por quê?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É melhor soluções de TI desenvolvidas internamente ou obtê-las no mercado (fazer ou comprar)? </a:t>
            </a:r>
          </a:p>
        </p:txBody>
      </p:sp>
      <p:grpSp>
        <p:nvGrpSpPr>
          <p:cNvPr id="23" name="Agrupar 22"/>
          <p:cNvGrpSpPr/>
          <p:nvPr/>
        </p:nvGrpSpPr>
        <p:grpSpPr>
          <a:xfrm>
            <a:off x="5545134" y="1493666"/>
            <a:ext cx="2832173" cy="2686929"/>
            <a:chOff x="5713950" y="1610751"/>
            <a:chExt cx="2832173" cy="2686929"/>
          </a:xfrm>
        </p:grpSpPr>
        <p:sp>
          <p:nvSpPr>
            <p:cNvPr id="24" name="Retângulo 23"/>
            <p:cNvSpPr/>
            <p:nvPr/>
          </p:nvSpPr>
          <p:spPr>
            <a:xfrm>
              <a:off x="5713950" y="1610751"/>
              <a:ext cx="2832173" cy="2686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923" y="1671144"/>
              <a:ext cx="2660164" cy="2565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" name="Conector reto 2"/>
          <p:cNvCxnSpPr/>
          <p:nvPr/>
        </p:nvCxnSpPr>
        <p:spPr>
          <a:xfrm>
            <a:off x="1012875" y="3482518"/>
            <a:ext cx="42625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1003302" y="3626459"/>
            <a:ext cx="4349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rgbClr val="219D93"/>
                </a:solidFill>
              </a:rPr>
              <a:t>Cada empresa estabelece a sua estratégia e escolhe o melhor caminho para atingir os seus objetivos. </a:t>
            </a:r>
          </a:p>
        </p:txBody>
      </p:sp>
    </p:spTree>
    <p:extLst>
      <p:ext uri="{BB962C8B-B14F-4D97-AF65-F5344CB8AC3E}">
        <p14:creationId xmlns:p14="http://schemas.microsoft.com/office/powerpoint/2010/main" val="2246153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7823599" y="123080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66693" y="1190411"/>
            <a:ext cx="7792916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5462267" y="1363807"/>
            <a:ext cx="2983838" cy="2851956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CaixaDeTexto 19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21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939583" y="1451462"/>
            <a:ext cx="45809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 </a:t>
            </a:r>
            <a:r>
              <a:rPr lang="en-US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Próprio</a:t>
            </a: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x TI </a:t>
            </a:r>
            <a:r>
              <a:rPr lang="en-US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Tercerizado</a:t>
            </a:r>
            <a:endParaRPr lang="pt-BR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TCO - Total </a:t>
            </a:r>
            <a:r>
              <a:rPr lang="pt-BR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Cost</a:t>
            </a:r>
            <a:r>
              <a:rPr lang="pt-BR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pt-BR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Ownership</a:t>
            </a:r>
            <a:endParaRPr lang="pt-BR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1363" lvl="1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pt-BR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ustos</a:t>
            </a:r>
            <a:r>
              <a:rPr lang="pt-BR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Diretos </a:t>
            </a:r>
          </a:p>
          <a:p>
            <a:pPr marL="741363" lvl="1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pt-BR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ustos</a:t>
            </a:r>
            <a:r>
              <a:rPr lang="pt-BR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Indiretos</a:t>
            </a:r>
            <a:endParaRPr lang="pt-B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ROI - </a:t>
            </a:r>
            <a:r>
              <a:rPr lang="pt-BR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Return</a:t>
            </a:r>
            <a:r>
              <a:rPr lang="pt-BR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>
              <a:rPr lang="pt-BR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Investiment</a:t>
            </a:r>
            <a:r>
              <a:rPr lang="pt-BR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</a:t>
            </a:r>
          </a:p>
        </p:txBody>
      </p:sp>
      <p:grpSp>
        <p:nvGrpSpPr>
          <p:cNvPr id="23" name="Agrupar 22"/>
          <p:cNvGrpSpPr/>
          <p:nvPr/>
        </p:nvGrpSpPr>
        <p:grpSpPr>
          <a:xfrm>
            <a:off x="5545134" y="1451462"/>
            <a:ext cx="2832173" cy="2686929"/>
            <a:chOff x="5713950" y="1610751"/>
            <a:chExt cx="2832173" cy="2686929"/>
          </a:xfrm>
        </p:grpSpPr>
        <p:sp>
          <p:nvSpPr>
            <p:cNvPr id="24" name="Retângulo 23"/>
            <p:cNvSpPr/>
            <p:nvPr/>
          </p:nvSpPr>
          <p:spPr>
            <a:xfrm>
              <a:off x="5713950" y="1610751"/>
              <a:ext cx="2832173" cy="2686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923" y="1671144"/>
              <a:ext cx="2660164" cy="2565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8908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0"/>
          <p:cNvSpPr/>
          <p:nvPr/>
        </p:nvSpPr>
        <p:spPr>
          <a:xfrm rot="275902">
            <a:off x="7823599" y="123080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66693" y="1190411"/>
            <a:ext cx="7792916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5462267" y="1363807"/>
            <a:ext cx="2983838" cy="2851956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CaixaDeTexto 19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21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3" name="Agrupar 22"/>
          <p:cNvGrpSpPr/>
          <p:nvPr/>
        </p:nvGrpSpPr>
        <p:grpSpPr>
          <a:xfrm>
            <a:off x="5545134" y="1451462"/>
            <a:ext cx="2832173" cy="2686929"/>
            <a:chOff x="5713950" y="1610751"/>
            <a:chExt cx="2832173" cy="2686929"/>
          </a:xfrm>
        </p:grpSpPr>
        <p:sp>
          <p:nvSpPr>
            <p:cNvPr id="24" name="Retângulo 23"/>
            <p:cNvSpPr/>
            <p:nvPr/>
          </p:nvSpPr>
          <p:spPr>
            <a:xfrm>
              <a:off x="5713950" y="1610751"/>
              <a:ext cx="2832173" cy="2686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923" y="1671144"/>
              <a:ext cx="2660164" cy="2565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ED21E0A-C595-4CD4-B3D9-1C99B34657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31"/>
          <a:stretch/>
        </p:blipFill>
        <p:spPr>
          <a:xfrm>
            <a:off x="410102" y="609936"/>
            <a:ext cx="4738758" cy="4142285"/>
          </a:xfrm>
          <a:prstGeom prst="rect">
            <a:avLst/>
          </a:prstGeom>
        </p:spPr>
      </p:pic>
      <p:sp>
        <p:nvSpPr>
          <p:cNvPr id="22" name="CaixaDeTexto 21"/>
          <p:cNvSpPr txBox="1"/>
          <p:nvPr/>
        </p:nvSpPr>
        <p:spPr>
          <a:xfrm>
            <a:off x="200861" y="4198855"/>
            <a:ext cx="598113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Pela última vez!!!  Eu não sei qual o ROI disso!</a:t>
            </a:r>
            <a:endParaRPr lang="pt-B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93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0"/>
          <p:cNvSpPr/>
          <p:nvPr/>
        </p:nvSpPr>
        <p:spPr>
          <a:xfrm rot="275902">
            <a:off x="7823599" y="1230803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696347" y="1125409"/>
            <a:ext cx="7471773" cy="3343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7"/>
          <p:cNvGrpSpPr/>
          <p:nvPr/>
        </p:nvGrpSpPr>
        <p:grpSpPr>
          <a:xfrm>
            <a:off x="5462267" y="1363807"/>
            <a:ext cx="2983838" cy="2851956"/>
            <a:chOff x="8959367" y="2243285"/>
            <a:chExt cx="2952014" cy="2729264"/>
          </a:xfrm>
        </p:grpSpPr>
        <p:sp>
          <p:nvSpPr>
            <p:cNvPr id="18" name="Retângulo 1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CaixaDeTexto 19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21" name="Retângulo de cantos arredondados 5"/>
          <p:cNvSpPr/>
          <p:nvPr/>
        </p:nvSpPr>
        <p:spPr>
          <a:xfrm flipV="1">
            <a:off x="705609" y="4468561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003302" y="1353756"/>
            <a:ext cx="4349793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Cost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Ownership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(TCO) </a:t>
            </a:r>
          </a:p>
          <a:p>
            <a:pPr marL="741363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 conceito de Custo Total de Propriedade foi adaptado pelo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Gartner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em 1987, para aplicação na área de TI como um meio de entender os custos reais da infraestrutura de TI.” (VERAS, 2016)</a:t>
            </a:r>
          </a:p>
          <a:p>
            <a:pPr marL="741363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“Medir o custo total ao longo do ciclo de vida da solução tecnológica e não só o custo de aquisição”. (VERAS, 2016)</a:t>
            </a:r>
          </a:p>
        </p:txBody>
      </p:sp>
      <p:grpSp>
        <p:nvGrpSpPr>
          <p:cNvPr id="23" name="Agrupar 22"/>
          <p:cNvGrpSpPr/>
          <p:nvPr/>
        </p:nvGrpSpPr>
        <p:grpSpPr>
          <a:xfrm>
            <a:off x="5545134" y="1451462"/>
            <a:ext cx="2832173" cy="2686929"/>
            <a:chOff x="5713950" y="1610751"/>
            <a:chExt cx="2832173" cy="2686929"/>
          </a:xfrm>
        </p:grpSpPr>
        <p:sp>
          <p:nvSpPr>
            <p:cNvPr id="24" name="Retângulo 23"/>
            <p:cNvSpPr/>
            <p:nvPr/>
          </p:nvSpPr>
          <p:spPr>
            <a:xfrm>
              <a:off x="5713950" y="1610751"/>
              <a:ext cx="2832173" cy="2686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923" y="1671144"/>
              <a:ext cx="2660164" cy="2565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32905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10"/>
          <p:cNvSpPr/>
          <p:nvPr/>
        </p:nvSpPr>
        <p:spPr>
          <a:xfrm rot="275902">
            <a:off x="7865803" y="1343346"/>
            <a:ext cx="626363" cy="541902"/>
          </a:xfrm>
          <a:custGeom>
            <a:avLst/>
            <a:gdLst>
              <a:gd name="connsiteX0" fmla="*/ 0 w 556537"/>
              <a:gd name="connsiteY0" fmla="*/ 0 h 349397"/>
              <a:gd name="connsiteX1" fmla="*/ 556537 w 556537"/>
              <a:gd name="connsiteY1" fmla="*/ 0 h 349397"/>
              <a:gd name="connsiteX2" fmla="*/ 556537 w 556537"/>
              <a:gd name="connsiteY2" fmla="*/ 349397 h 349397"/>
              <a:gd name="connsiteX3" fmla="*/ 0 w 556537"/>
              <a:gd name="connsiteY3" fmla="*/ 349397 h 349397"/>
              <a:gd name="connsiteX4" fmla="*/ 0 w 556537"/>
              <a:gd name="connsiteY4" fmla="*/ 0 h 349397"/>
              <a:gd name="connsiteX0" fmla="*/ 0 w 568569"/>
              <a:gd name="connsiteY0" fmla="*/ 0 h 541902"/>
              <a:gd name="connsiteX1" fmla="*/ 556537 w 568569"/>
              <a:gd name="connsiteY1" fmla="*/ 0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  <a:gd name="connsiteX0" fmla="*/ 0 w 568569"/>
              <a:gd name="connsiteY0" fmla="*/ 0 h 541902"/>
              <a:gd name="connsiteX1" fmla="*/ 556537 w 568569"/>
              <a:gd name="connsiteY1" fmla="*/ 108284 h 541902"/>
              <a:gd name="connsiteX2" fmla="*/ 568569 w 568569"/>
              <a:gd name="connsiteY2" fmla="*/ 541902 h 541902"/>
              <a:gd name="connsiteX3" fmla="*/ 0 w 568569"/>
              <a:gd name="connsiteY3" fmla="*/ 349397 h 541902"/>
              <a:gd name="connsiteX4" fmla="*/ 0 w 568569"/>
              <a:gd name="connsiteY4" fmla="*/ 0 h 54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569" h="541902">
                <a:moveTo>
                  <a:pt x="0" y="0"/>
                </a:moveTo>
                <a:lnTo>
                  <a:pt x="556537" y="108284"/>
                </a:lnTo>
                <a:lnTo>
                  <a:pt x="568569" y="541902"/>
                </a:lnTo>
                <a:lnTo>
                  <a:pt x="0" y="349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738551" y="992467"/>
            <a:ext cx="7471773" cy="37082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7" name="Grupo 7"/>
          <p:cNvGrpSpPr/>
          <p:nvPr/>
        </p:nvGrpSpPr>
        <p:grpSpPr>
          <a:xfrm>
            <a:off x="5504471" y="1476350"/>
            <a:ext cx="2983838" cy="2851956"/>
            <a:chOff x="8959367" y="2243285"/>
            <a:chExt cx="2952014" cy="2729264"/>
          </a:xfrm>
        </p:grpSpPr>
        <p:sp>
          <p:nvSpPr>
            <p:cNvPr id="28" name="Retângulo 27"/>
            <p:cNvSpPr/>
            <p:nvPr/>
          </p:nvSpPr>
          <p:spPr>
            <a:xfrm>
              <a:off x="8959368" y="2243286"/>
              <a:ext cx="2952013" cy="27292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8959367" y="2243285"/>
              <a:ext cx="2952013" cy="272926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0" name="CaixaDeTexto 29"/>
          <p:cNvSpPr txBox="1"/>
          <p:nvPr/>
        </p:nvSpPr>
        <p:spPr>
          <a:xfrm>
            <a:off x="369785" y="561729"/>
            <a:ext cx="3590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Infraestrutura de TI e desafios de gestão</a:t>
            </a:r>
          </a:p>
        </p:txBody>
      </p:sp>
      <p:sp>
        <p:nvSpPr>
          <p:cNvPr id="31" name="Retângulo de cantos arredondados 5"/>
          <p:cNvSpPr/>
          <p:nvPr/>
        </p:nvSpPr>
        <p:spPr>
          <a:xfrm flipV="1">
            <a:off x="747813" y="4700677"/>
            <a:ext cx="7471773" cy="45719"/>
          </a:xfrm>
          <a:prstGeom prst="roundRect">
            <a:avLst/>
          </a:prstGeom>
          <a:solidFill>
            <a:srgbClr val="4BB7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886266" y="1227144"/>
            <a:ext cx="4509033" cy="325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Quais são os desafios para fazer a gestão da infraestrutura de TI?</a:t>
            </a:r>
          </a:p>
          <a:p>
            <a:pPr>
              <a:spcBef>
                <a:spcPts val="600"/>
              </a:spcBef>
              <a:spcAft>
                <a:spcPts val="300"/>
              </a:spcAft>
              <a:defRPr/>
            </a:pP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Cost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Ownership</a:t>
            </a:r>
            <a:r>
              <a:rPr lang="pt-BR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(TCO): Principais componentes:  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(VERAS, 2016)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Custos diretos: Mais fáceis de mensurar. Exemplos: hardware, software, operação e administração;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Custos indiretos: Mais vagos, difíceis de mensurar e muitas vezes subestimados. Exemplos: custo com o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downtime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custo com o usuário final;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custo direto pode influenciar o custo indireto. Exemplo: adquirir hardware de baixa qualidade tende a aumentar o </a:t>
            </a:r>
            <a:r>
              <a:rPr lang="pt-BR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downtime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a influenciar o custo indireto.</a:t>
            </a:r>
          </a:p>
        </p:txBody>
      </p:sp>
      <p:grpSp>
        <p:nvGrpSpPr>
          <p:cNvPr id="33" name="Agrupar 32"/>
          <p:cNvGrpSpPr/>
          <p:nvPr/>
        </p:nvGrpSpPr>
        <p:grpSpPr>
          <a:xfrm>
            <a:off x="5587338" y="1564005"/>
            <a:ext cx="2832173" cy="2686929"/>
            <a:chOff x="5713950" y="1610751"/>
            <a:chExt cx="2832173" cy="2686929"/>
          </a:xfrm>
        </p:grpSpPr>
        <p:sp>
          <p:nvSpPr>
            <p:cNvPr id="34" name="Retângulo 33"/>
            <p:cNvSpPr/>
            <p:nvPr/>
          </p:nvSpPr>
          <p:spPr>
            <a:xfrm>
              <a:off x="5713950" y="1610751"/>
              <a:ext cx="2832173" cy="2686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923" y="1671144"/>
              <a:ext cx="2660164" cy="2565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64095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8822</TotalTime>
  <Words>3898</Words>
  <Application>Microsoft Office PowerPoint</Application>
  <PresentationFormat>Apresentação na tela (16:9)</PresentationFormat>
  <Paragraphs>347</Paragraphs>
  <Slides>48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Comic Sans MS</vt:lpstr>
      <vt:lpstr>Courier New</vt:lpstr>
      <vt:lpstr>Office Theme</vt:lpstr>
      <vt:lpstr>Gestão de Infraestrutura de 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Estácio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Luís Rodrigues</dc:creator>
  <cp:lastModifiedBy>Andre Braga</cp:lastModifiedBy>
  <cp:revision>566</cp:revision>
  <dcterms:created xsi:type="dcterms:W3CDTF">2014-11-17T17:44:06Z</dcterms:created>
  <dcterms:modified xsi:type="dcterms:W3CDTF">2018-12-26T06:43:12Z</dcterms:modified>
</cp:coreProperties>
</file>